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80" r:id="rId25"/>
    <p:sldId id="281" r:id="rId26"/>
    <p:sldId id="282" r:id="rId27"/>
    <p:sldId id="283" r:id="rId28"/>
    <p:sldId id="284" r:id="rId29"/>
    <p:sldId id="285" r:id="rId30"/>
    <p:sldId id="286" r:id="rId31"/>
    <p:sldId id="289" r:id="rId32"/>
    <p:sldId id="291" r:id="rId33"/>
    <p:sldId id="287" r:id="rId34"/>
    <p:sldId id="312" r:id="rId35"/>
    <p:sldId id="313" r:id="rId36"/>
    <p:sldId id="314" r:id="rId37"/>
    <p:sldId id="315" r:id="rId38"/>
    <p:sldId id="297" r:id="rId39"/>
    <p:sldId id="316" r:id="rId40"/>
    <p:sldId id="298" r:id="rId41"/>
    <p:sldId id="299" r:id="rId42"/>
    <p:sldId id="300" r:id="rId43"/>
    <p:sldId id="317" r:id="rId44"/>
    <p:sldId id="301" r:id="rId45"/>
    <p:sldId id="302" r:id="rId46"/>
    <p:sldId id="303" r:id="rId47"/>
    <p:sldId id="304" r:id="rId48"/>
    <p:sldId id="305" r:id="rId49"/>
    <p:sldId id="306" r:id="rId50"/>
    <p:sldId id="307" r:id="rId51"/>
    <p:sldId id="308" r:id="rId52"/>
    <p:sldId id="309" r:id="rId53"/>
    <p:sldId id="311" r:id="rId54"/>
    <p:sldId id="310"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8098D30-8748-9846-8771-BCC107CB328B}">
          <p14:sldIdLst>
            <p14:sldId id="256"/>
            <p14:sldId id="257"/>
            <p14:sldId id="258"/>
            <p14:sldId id="259"/>
            <p14:sldId id="260"/>
            <p14:sldId id="261"/>
            <p14:sldId id="262"/>
            <p14:sldId id="263"/>
            <p14:sldId id="264"/>
            <p14:sldId id="265"/>
            <p14:sldId id="266"/>
          </p14:sldIdLst>
        </p14:section>
        <p14:section name="Java Basics" id="{17DBD75B-7AAC-BD46-87A1-01CA1527C531}">
          <p14:sldIdLst>
            <p14:sldId id="267"/>
            <p14:sldId id="268"/>
            <p14:sldId id="269"/>
            <p14:sldId id="270"/>
            <p14:sldId id="271"/>
            <p14:sldId id="272"/>
            <p14:sldId id="273"/>
            <p14:sldId id="274"/>
            <p14:sldId id="275"/>
            <p14:sldId id="277"/>
            <p14:sldId id="276"/>
            <p14:sldId id="278"/>
            <p14:sldId id="280"/>
          </p14:sldIdLst>
        </p14:section>
        <p14:section name="Preparing Android Development Environment" id="{457918EC-B58B-4459-A226-0C9CC3DCB707}">
          <p14:sldIdLst>
            <p14:sldId id="281"/>
            <p14:sldId id="282"/>
            <p14:sldId id="283"/>
            <p14:sldId id="284"/>
            <p14:sldId id="285"/>
            <p14:sldId id="286"/>
            <p14:sldId id="289"/>
            <p14:sldId id="291"/>
            <p14:sldId id="287"/>
            <p14:sldId id="312"/>
            <p14:sldId id="313"/>
            <p14:sldId id="314"/>
            <p14:sldId id="315"/>
          </p14:sldIdLst>
        </p14:section>
        <p14:section name="IDE interface and Project Walkthrough" id="{F17F8FE7-F4F3-4591-AE02-3084AD74543A}">
          <p14:sldIdLst>
            <p14:sldId id="297"/>
            <p14:sldId id="316"/>
            <p14:sldId id="298"/>
            <p14:sldId id="299"/>
            <p14:sldId id="300"/>
            <p14:sldId id="317"/>
            <p14:sldId id="301"/>
            <p14:sldId id="302"/>
            <p14:sldId id="303"/>
            <p14:sldId id="304"/>
            <p14:sldId id="305"/>
            <p14:sldId id="306"/>
            <p14:sldId id="307"/>
            <p14:sldId id="308"/>
            <p14:sldId id="309"/>
            <p14:sldId id="311"/>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jian" initials="j" lastIdx="1" clrIdx="0">
    <p:extLst>
      <p:ext uri="{19B8F6BF-5375-455C-9EA6-DF929625EA0E}">
        <p15:presenceInfo xmlns:p15="http://schemas.microsoft.com/office/powerpoint/2012/main" userId="jianj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79545" autoAdjust="0"/>
  </p:normalViewPr>
  <p:slideViewPr>
    <p:cSldViewPr snapToGrid="0">
      <p:cViewPr varScale="1">
        <p:scale>
          <a:sx n="69" d="100"/>
          <a:sy n="69" d="100"/>
        </p:scale>
        <p:origin x="144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2CD33-3AB7-4BBC-9B21-89662B35BA11}" type="datetimeFigureOut">
              <a:rPr lang="zh-CN" altLang="en-US" smtClean="0"/>
              <a:t>2023/9/10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491D5-423E-4AE1-B476-37CE3C66BAC6}" type="slidenum">
              <a:rPr lang="zh-CN" altLang="en-US" smtClean="0"/>
              <a:t>‹#›</a:t>
            </a:fld>
            <a:endParaRPr lang="zh-CN" altLang="en-US"/>
          </a:p>
        </p:txBody>
      </p:sp>
    </p:spTree>
    <p:extLst>
      <p:ext uri="{BB962C8B-B14F-4D97-AF65-F5344CB8AC3E}">
        <p14:creationId xmlns:p14="http://schemas.microsoft.com/office/powerpoint/2010/main" val="262273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What’s the design idea behind shadowing?</a:t>
            </a:r>
          </a:p>
          <a:p>
            <a:endParaRPr lang="zh-CN" altLang="en-US" dirty="0"/>
          </a:p>
        </p:txBody>
      </p:sp>
      <p:sp>
        <p:nvSpPr>
          <p:cNvPr id="4" name="Slide Number Placeholder 3"/>
          <p:cNvSpPr>
            <a:spLocks noGrp="1"/>
          </p:cNvSpPr>
          <p:nvPr>
            <p:ph type="sldNum" sz="quarter" idx="5"/>
          </p:nvPr>
        </p:nvSpPr>
        <p:spPr/>
        <p:txBody>
          <a:bodyPr/>
          <a:lstStyle/>
          <a:p>
            <a:fld id="{254491D5-423E-4AE1-B476-37CE3C66BAC6}" type="slidenum">
              <a:rPr lang="zh-CN" altLang="en-US" smtClean="0"/>
              <a:t>18</a:t>
            </a:fld>
            <a:endParaRPr lang="zh-CN" altLang="en-US"/>
          </a:p>
        </p:txBody>
      </p:sp>
    </p:spTree>
    <p:extLst>
      <p:ext uri="{BB962C8B-B14F-4D97-AF65-F5344CB8AC3E}">
        <p14:creationId xmlns:p14="http://schemas.microsoft.com/office/powerpoint/2010/main" val="90202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page seems irrelevant but It matters when you implement apps that call activities from other apps.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JetBrains Mono"/>
              </a:rPr>
              <a:t>&lt;</a:t>
            </a:r>
            <a:r>
              <a:rPr lang="en-US" altLang="zh-CN" sz="1800" b="1" dirty="0">
                <a:solidFill>
                  <a:srgbClr val="000080"/>
                </a:solidFill>
                <a:effectLst/>
                <a:latin typeface="JetBrains Mono"/>
              </a:rPr>
              <a:t>activity</a:t>
            </a:r>
            <a:br>
              <a:rPr lang="en-US" altLang="zh-CN" sz="1800" b="1" dirty="0">
                <a:solidFill>
                  <a:srgbClr val="000080"/>
                </a:solidFill>
                <a:effectLst/>
                <a:latin typeface="JetBrains Mono"/>
              </a:rPr>
            </a:br>
            <a:r>
              <a:rPr lang="en-US" altLang="zh-CN" sz="1800" b="1" dirty="0">
                <a:solidFill>
                  <a:srgbClr val="000080"/>
                </a:solidFill>
                <a:effectLst/>
                <a:latin typeface="JetBrains Mono"/>
              </a:rPr>
              <a:t>    </a:t>
            </a:r>
            <a:r>
              <a:rPr lang="en-US" altLang="zh-CN" sz="1800" b="1" dirty="0" err="1">
                <a:solidFill>
                  <a:srgbClr val="660E7A"/>
                </a:solidFill>
                <a:effectLst/>
                <a:latin typeface="JetBrains Mono"/>
              </a:rPr>
              <a:t>android</a:t>
            </a:r>
            <a:r>
              <a:rPr lang="en-US" altLang="zh-CN" sz="1800" b="1" dirty="0" err="1">
                <a:solidFill>
                  <a:srgbClr val="0000FF"/>
                </a:solidFill>
                <a:effectLst/>
                <a:latin typeface="JetBrains Mono"/>
              </a:rPr>
              <a:t>:name</a:t>
            </a:r>
            <a:r>
              <a:rPr lang="en-US" altLang="zh-CN" sz="1800" b="1" dirty="0">
                <a:solidFill>
                  <a:srgbClr val="008000"/>
                </a:solidFill>
                <a:effectLst/>
                <a:latin typeface="JetBrains Mono"/>
              </a:rPr>
              <a:t>=".</a:t>
            </a:r>
            <a:r>
              <a:rPr lang="en-US" altLang="zh-CN" sz="1800" b="1" dirty="0" err="1">
                <a:solidFill>
                  <a:srgbClr val="008000"/>
                </a:solidFill>
                <a:effectLst/>
                <a:latin typeface="JetBrains Mono"/>
              </a:rPr>
              <a:t>MainActivity</a:t>
            </a:r>
            <a:r>
              <a:rPr lang="en-US" altLang="zh-CN" sz="1800" b="1" dirty="0">
                <a:solidFill>
                  <a:srgbClr val="008000"/>
                </a:solidFill>
                <a:effectLst/>
                <a:latin typeface="JetBrains Mono"/>
              </a:rPr>
              <a:t>"</a:t>
            </a:r>
            <a:br>
              <a:rPr lang="en-US" altLang="zh-CN" sz="1800" b="1" dirty="0">
                <a:solidFill>
                  <a:srgbClr val="008000"/>
                </a:solidFill>
                <a:effectLst/>
                <a:latin typeface="JetBrains Mono"/>
              </a:rPr>
            </a:br>
            <a:r>
              <a:rPr lang="en-US" altLang="zh-CN" sz="1800" b="1" dirty="0">
                <a:solidFill>
                  <a:srgbClr val="008000"/>
                </a:solidFill>
                <a:effectLst/>
                <a:latin typeface="JetBrains Mono"/>
              </a:rPr>
              <a:t>    </a:t>
            </a:r>
            <a:r>
              <a:rPr lang="en-US" altLang="zh-CN" sz="1800" b="1" dirty="0" err="1">
                <a:solidFill>
                  <a:srgbClr val="660E7A"/>
                </a:solidFill>
                <a:effectLst/>
                <a:latin typeface="JetBrains Mono"/>
              </a:rPr>
              <a:t>android</a:t>
            </a:r>
            <a:r>
              <a:rPr lang="en-US" altLang="zh-CN" sz="1800" b="1" dirty="0" err="1">
                <a:solidFill>
                  <a:srgbClr val="0000FF"/>
                </a:solidFill>
                <a:effectLst/>
                <a:latin typeface="JetBrains Mono"/>
              </a:rPr>
              <a:t>:exported</a:t>
            </a:r>
            <a:r>
              <a:rPr lang="en-US" altLang="zh-CN" sz="1800" b="1" dirty="0">
                <a:solidFill>
                  <a:srgbClr val="008000"/>
                </a:solidFill>
                <a:effectLst/>
                <a:latin typeface="JetBrains Mono"/>
              </a:rPr>
              <a:t>="true"</a:t>
            </a:r>
            <a:r>
              <a:rPr lang="en-US" altLang="zh-CN" sz="1800" dirty="0">
                <a:solidFill>
                  <a:srgbClr val="000000"/>
                </a:solidFill>
                <a:effectLst/>
                <a:latin typeface="JetBrains Mono"/>
              </a:rPr>
              <a:t>&gt;</a:t>
            </a:r>
            <a:br>
              <a:rPr lang="en-US" altLang="zh-CN" sz="1800" dirty="0">
                <a:solidFill>
                  <a:srgbClr val="000000"/>
                </a:solidFill>
                <a:effectLst/>
                <a:latin typeface="JetBrains Mono"/>
              </a:rPr>
            </a:br>
            <a:r>
              <a:rPr lang="en-US" altLang="zh-CN" sz="1800" dirty="0">
                <a:solidFill>
                  <a:srgbClr val="000000"/>
                </a:solidFill>
                <a:effectLst/>
                <a:latin typeface="JetBrains Mono"/>
              </a:rPr>
              <a:t>    &lt;</a:t>
            </a:r>
            <a:r>
              <a:rPr lang="en-US" altLang="zh-CN" sz="1800" b="1" dirty="0">
                <a:solidFill>
                  <a:srgbClr val="000080"/>
                </a:solidFill>
                <a:effectLst/>
                <a:latin typeface="JetBrains Mono"/>
              </a:rPr>
              <a:t>intent-filter</a:t>
            </a:r>
            <a:r>
              <a:rPr lang="en-US" altLang="zh-CN" sz="1800" dirty="0">
                <a:solidFill>
                  <a:srgbClr val="000000"/>
                </a:solidFill>
                <a:effectLst/>
                <a:latin typeface="JetBrains Mono"/>
              </a:rPr>
              <a:t>&gt;</a:t>
            </a:r>
            <a:br>
              <a:rPr lang="en-US" altLang="zh-CN" sz="1800" dirty="0">
                <a:solidFill>
                  <a:srgbClr val="000000"/>
                </a:solidFill>
                <a:effectLst/>
                <a:latin typeface="JetBrains Mono"/>
              </a:rPr>
            </a:br>
            <a:r>
              <a:rPr lang="en-US" altLang="zh-CN" sz="1800" dirty="0">
                <a:solidFill>
                  <a:srgbClr val="000000"/>
                </a:solidFill>
                <a:effectLst/>
                <a:latin typeface="JetBrains Mono"/>
              </a:rPr>
              <a:t>        &lt;</a:t>
            </a:r>
            <a:r>
              <a:rPr lang="en-US" altLang="zh-CN" sz="1800" b="1" dirty="0">
                <a:solidFill>
                  <a:srgbClr val="000080"/>
                </a:solidFill>
                <a:effectLst/>
                <a:latin typeface="JetBrains Mono"/>
              </a:rPr>
              <a:t>action </a:t>
            </a:r>
            <a:r>
              <a:rPr lang="en-US" altLang="zh-CN" sz="1800" b="1" dirty="0" err="1">
                <a:solidFill>
                  <a:srgbClr val="660E7A"/>
                </a:solidFill>
                <a:effectLst/>
                <a:latin typeface="JetBrains Mono"/>
              </a:rPr>
              <a:t>android</a:t>
            </a:r>
            <a:r>
              <a:rPr lang="en-US" altLang="zh-CN" sz="1800" b="1" dirty="0" err="1">
                <a:solidFill>
                  <a:srgbClr val="0000FF"/>
                </a:solidFill>
                <a:effectLst/>
                <a:latin typeface="JetBrains Mono"/>
              </a:rPr>
              <a:t>:name</a:t>
            </a:r>
            <a:r>
              <a:rPr lang="en-US" altLang="zh-CN" sz="1800" b="1" dirty="0">
                <a:solidFill>
                  <a:srgbClr val="008000"/>
                </a:solidFill>
                <a:effectLst/>
                <a:latin typeface="JetBrains Mono"/>
              </a:rPr>
              <a:t>="</a:t>
            </a:r>
            <a:r>
              <a:rPr lang="en-US" altLang="zh-CN" sz="1800" b="1" dirty="0" err="1">
                <a:solidFill>
                  <a:srgbClr val="008000"/>
                </a:solidFill>
                <a:effectLst/>
                <a:latin typeface="JetBrains Mono"/>
              </a:rPr>
              <a:t>android.intent.action.MAIN</a:t>
            </a:r>
            <a:r>
              <a:rPr lang="en-US" altLang="zh-CN" sz="1800" b="1" dirty="0">
                <a:solidFill>
                  <a:srgbClr val="008000"/>
                </a:solidFill>
                <a:effectLst/>
                <a:latin typeface="JetBrains Mono"/>
              </a:rPr>
              <a:t>" </a:t>
            </a:r>
            <a:r>
              <a:rPr lang="en-US" altLang="zh-CN" sz="1800" dirty="0">
                <a:solidFill>
                  <a:srgbClr val="000000"/>
                </a:solidFill>
                <a:effectLst/>
                <a:latin typeface="JetBrains Mono"/>
              </a:rPr>
              <a:t>/&gt;</a:t>
            </a:r>
            <a:br>
              <a:rPr lang="en-US" altLang="zh-CN" sz="1800" dirty="0">
                <a:solidFill>
                  <a:srgbClr val="000000"/>
                </a:solidFill>
                <a:effectLst/>
                <a:latin typeface="JetBrains Mono"/>
              </a:rPr>
            </a:br>
            <a:br>
              <a:rPr lang="en-US" altLang="zh-CN" sz="1800" dirty="0">
                <a:solidFill>
                  <a:srgbClr val="000000"/>
                </a:solidFill>
                <a:effectLst/>
                <a:latin typeface="JetBrains Mono"/>
              </a:rPr>
            </a:br>
            <a:r>
              <a:rPr lang="en-US" altLang="zh-CN" sz="1800" dirty="0">
                <a:solidFill>
                  <a:srgbClr val="000000"/>
                </a:solidFill>
                <a:effectLst/>
                <a:latin typeface="JetBrains Mono"/>
              </a:rPr>
              <a:t>        &lt;</a:t>
            </a:r>
            <a:r>
              <a:rPr lang="en-US" altLang="zh-CN" sz="1800" b="1" dirty="0">
                <a:solidFill>
                  <a:srgbClr val="000080"/>
                </a:solidFill>
                <a:effectLst/>
                <a:latin typeface="JetBrains Mono"/>
              </a:rPr>
              <a:t>category </a:t>
            </a:r>
            <a:r>
              <a:rPr lang="en-US" altLang="zh-CN" sz="1800" b="1" dirty="0" err="1">
                <a:solidFill>
                  <a:srgbClr val="660E7A"/>
                </a:solidFill>
                <a:effectLst/>
                <a:latin typeface="JetBrains Mono"/>
              </a:rPr>
              <a:t>android</a:t>
            </a:r>
            <a:r>
              <a:rPr lang="en-US" altLang="zh-CN" sz="1800" b="1" dirty="0" err="1">
                <a:solidFill>
                  <a:srgbClr val="0000FF"/>
                </a:solidFill>
                <a:effectLst/>
                <a:latin typeface="JetBrains Mono"/>
              </a:rPr>
              <a:t>:name</a:t>
            </a:r>
            <a:r>
              <a:rPr lang="en-US" altLang="zh-CN" sz="1800" b="1" dirty="0">
                <a:solidFill>
                  <a:srgbClr val="008000"/>
                </a:solidFill>
                <a:effectLst/>
                <a:latin typeface="JetBrains Mono"/>
              </a:rPr>
              <a:t>="</a:t>
            </a:r>
            <a:r>
              <a:rPr lang="en-US" altLang="zh-CN" sz="1800" b="1" dirty="0" err="1">
                <a:solidFill>
                  <a:srgbClr val="008000"/>
                </a:solidFill>
                <a:effectLst/>
                <a:latin typeface="JetBrains Mono"/>
              </a:rPr>
              <a:t>android.intent.category.LAUNCHER</a:t>
            </a:r>
            <a:r>
              <a:rPr lang="en-US" altLang="zh-CN" sz="1800" b="1" dirty="0">
                <a:solidFill>
                  <a:srgbClr val="008000"/>
                </a:solidFill>
                <a:effectLst/>
                <a:latin typeface="JetBrains Mono"/>
              </a:rPr>
              <a:t>" </a:t>
            </a:r>
            <a:r>
              <a:rPr lang="en-US" altLang="zh-CN" sz="1800" dirty="0">
                <a:solidFill>
                  <a:srgbClr val="000000"/>
                </a:solidFill>
                <a:effectLst/>
                <a:latin typeface="JetBrains Mono"/>
              </a:rPr>
              <a:t>/&gt;</a:t>
            </a:r>
            <a:br>
              <a:rPr lang="en-US" altLang="zh-CN" sz="1800" dirty="0">
                <a:solidFill>
                  <a:srgbClr val="000000"/>
                </a:solidFill>
                <a:effectLst/>
                <a:latin typeface="JetBrains Mono"/>
              </a:rPr>
            </a:br>
            <a:r>
              <a:rPr lang="en-US" altLang="zh-CN" sz="1800" dirty="0">
                <a:solidFill>
                  <a:srgbClr val="000000"/>
                </a:solidFill>
                <a:effectLst/>
                <a:latin typeface="JetBrains Mono"/>
              </a:rPr>
              <a:t>    &lt;/</a:t>
            </a:r>
            <a:r>
              <a:rPr lang="en-US" altLang="zh-CN" sz="1800" b="1" dirty="0">
                <a:solidFill>
                  <a:srgbClr val="000080"/>
                </a:solidFill>
                <a:effectLst/>
                <a:latin typeface="JetBrains Mono"/>
              </a:rPr>
              <a:t>intent-filter</a:t>
            </a:r>
            <a:r>
              <a:rPr lang="en-US" altLang="zh-CN" sz="1800" dirty="0">
                <a:solidFill>
                  <a:srgbClr val="000000"/>
                </a:solidFill>
                <a:effectLst/>
                <a:latin typeface="JetBrains Mono"/>
              </a:rPr>
              <a:t>&gt;</a:t>
            </a:r>
            <a:br>
              <a:rPr lang="en-US" altLang="zh-CN" sz="1800" dirty="0">
                <a:solidFill>
                  <a:srgbClr val="000000"/>
                </a:solidFill>
                <a:effectLst/>
                <a:latin typeface="JetBrains Mono"/>
              </a:rPr>
            </a:br>
            <a:r>
              <a:rPr lang="en-US" altLang="zh-CN" sz="1800" dirty="0">
                <a:solidFill>
                  <a:srgbClr val="000000"/>
                </a:solidFill>
                <a:effectLst/>
                <a:latin typeface="JetBrains Mono"/>
              </a:rPr>
              <a:t>&lt;/</a:t>
            </a:r>
            <a:r>
              <a:rPr lang="en-US" altLang="zh-CN" sz="1800" b="1" dirty="0">
                <a:solidFill>
                  <a:srgbClr val="000080"/>
                </a:solidFill>
                <a:effectLst/>
                <a:latin typeface="JetBrains Mono"/>
              </a:rPr>
              <a:t>activity</a:t>
            </a:r>
            <a:r>
              <a:rPr lang="en-US" altLang="zh-CN" sz="1800" dirty="0">
                <a:solidFill>
                  <a:srgbClr val="000000"/>
                </a:solidFill>
                <a:effectLst/>
                <a:latin typeface="JetBrains Mono"/>
              </a:rPr>
              <a:t>&gt;</a:t>
            </a:r>
          </a:p>
          <a:p>
            <a:endParaRPr lang="en-US" altLang="zh-CN" dirty="0"/>
          </a:p>
          <a:p>
            <a:r>
              <a:rPr lang="en-US" altLang="zh-CN" dirty="0"/>
              <a:t>The “exported” flag here indicates whether the given application component is available to other applications. If false, it can only be accessed by applications with its same user id (which usually means only by code in its own package)</a:t>
            </a:r>
          </a:p>
          <a:p>
            <a:endParaRPr lang="en-US" altLang="zh-CN" dirty="0"/>
          </a:p>
          <a:p>
            <a:r>
              <a:rPr lang="en-US" altLang="zh-CN" dirty="0"/>
              <a:t>So you do need </a:t>
            </a:r>
            <a:r>
              <a:rPr lang="en-US" altLang="zh-CN"/>
              <a:t>to understand this page a bit.</a:t>
            </a:r>
            <a:endParaRPr lang="zh-CN" altLang="en-US" dirty="0"/>
          </a:p>
        </p:txBody>
      </p:sp>
      <p:sp>
        <p:nvSpPr>
          <p:cNvPr id="4" name="Slide Number Placeholder 3"/>
          <p:cNvSpPr>
            <a:spLocks noGrp="1"/>
          </p:cNvSpPr>
          <p:nvPr>
            <p:ph type="sldNum" sz="quarter" idx="5"/>
          </p:nvPr>
        </p:nvSpPr>
        <p:spPr/>
        <p:txBody>
          <a:bodyPr/>
          <a:lstStyle/>
          <a:p>
            <a:fld id="{254491D5-423E-4AE1-B476-37CE3C66BAC6}" type="slidenum">
              <a:rPr lang="zh-CN" altLang="en-US" smtClean="0"/>
              <a:t>48</a:t>
            </a:fld>
            <a:endParaRPr lang="zh-CN" altLang="en-US"/>
          </a:p>
        </p:txBody>
      </p:sp>
    </p:spTree>
    <p:extLst>
      <p:ext uri="{BB962C8B-B14F-4D97-AF65-F5344CB8AC3E}">
        <p14:creationId xmlns:p14="http://schemas.microsoft.com/office/powerpoint/2010/main" val="147511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60FC2-F95D-4C5B-9497-440E6CCC86E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a:extLst>
              <a:ext uri="{FF2B5EF4-FFF2-40B4-BE49-F238E27FC236}">
                <a16:creationId xmlns:a16="http://schemas.microsoft.com/office/drawing/2014/main" id="{EB44A531-8423-4002-BA48-31C0433627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4D0C564-1FC9-415C-BBCB-77E0B3619C21}"/>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083EB422-DA62-48A5-BB8B-493BA5E89884}"/>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9B2D5D8B-AF1B-42B3-9439-92001B445A77}"/>
              </a:ext>
            </a:extLst>
          </p:cNvPr>
          <p:cNvSpPr>
            <a:spLocks noGrp="1"/>
          </p:cNvSpPr>
          <p:nvPr>
            <p:ph type="sldNum" sz="quarter" idx="12"/>
          </p:nvPr>
        </p:nvSpPr>
        <p:spPr/>
        <p:txBody>
          <a:bodyPr/>
          <a:lstStyle/>
          <a:p>
            <a:fld id="{86BE559F-B509-417A-952F-FE801FDFF67A}" type="slidenum">
              <a:rPr lang="zh-CN" altLang="en-US" smtClean="0"/>
              <a:pPr/>
              <a:t>‹#›</a:t>
            </a:fld>
            <a:endParaRPr lang="zh-CN" altLang="en-US" dirty="0"/>
          </a:p>
        </p:txBody>
      </p:sp>
      <p:pic>
        <p:nvPicPr>
          <p:cNvPr id="7" name="图片 6">
            <a:extLst>
              <a:ext uri="{FF2B5EF4-FFF2-40B4-BE49-F238E27FC236}">
                <a16:creationId xmlns:a16="http://schemas.microsoft.com/office/drawing/2014/main" id="{D5D8417D-D53C-48E7-A0ED-74C001A83709}"/>
              </a:ext>
            </a:extLst>
          </p:cNvPr>
          <p:cNvPicPr>
            <a:picLocks noChangeAspect="1"/>
          </p:cNvPicPr>
          <p:nvPr userDrawn="1"/>
        </p:nvPicPr>
        <p:blipFill>
          <a:blip r:embed="rId2"/>
          <a:stretch>
            <a:fillRect/>
          </a:stretch>
        </p:blipFill>
        <p:spPr>
          <a:xfrm>
            <a:off x="2762250" y="113571"/>
            <a:ext cx="3619500" cy="733425"/>
          </a:xfrm>
          <a:prstGeom prst="rect">
            <a:avLst/>
          </a:prstGeom>
        </p:spPr>
      </p:pic>
    </p:spTree>
    <p:extLst>
      <p:ext uri="{BB962C8B-B14F-4D97-AF65-F5344CB8AC3E}">
        <p14:creationId xmlns:p14="http://schemas.microsoft.com/office/powerpoint/2010/main" val="285790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51162-41D7-4406-88CF-06D65AC33CC3}"/>
              </a:ext>
            </a:extLst>
          </p:cNvPr>
          <p:cNvSpPr>
            <a:spLocks noGrp="1"/>
          </p:cNvSpPr>
          <p:nvPr>
            <p:ph type="title"/>
          </p:nvPr>
        </p:nvSpPr>
        <p:spPr>
          <a:xfrm>
            <a:off x="628650" y="365127"/>
            <a:ext cx="7886700" cy="720000"/>
          </a:xfr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F90B86-4122-42C6-B66F-8F14A4371E17}"/>
              </a:ext>
            </a:extLst>
          </p:cNvPr>
          <p:cNvSpPr>
            <a:spLocks noGrp="1"/>
          </p:cNvSpPr>
          <p:nvPr>
            <p:ph type="body" orient="vert" idx="1"/>
          </p:nvPr>
        </p:nvSpPr>
        <p:spPr>
          <a:xfrm>
            <a:off x="628650" y="1124889"/>
            <a:ext cx="7886700" cy="505207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270A0A-292B-49BD-A6BD-BD2F1E7A1C0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9E9ECDC8-E3D1-466C-8FFB-1E92AE5F3C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7C91FD-910A-46DB-9966-F76D60E026E9}"/>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7" name="图片 6">
            <a:extLst>
              <a:ext uri="{FF2B5EF4-FFF2-40B4-BE49-F238E27FC236}">
                <a16:creationId xmlns:a16="http://schemas.microsoft.com/office/drawing/2014/main" id="{B1EA3219-EDD0-4E36-8A35-DFD26B84697C}"/>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21666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8C8B96-EBE6-4F82-85FA-52B06593536A}"/>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3B3799-E18F-4B30-9FB8-67B3C94DB812}"/>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83467E-8596-4A44-9309-28E2C7B1BD88}"/>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63D0FBE2-7F10-446A-B7F7-FE59E1EDEC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7F98EA-7789-4955-91BC-CEE94489E39A}"/>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7" name="图片 6">
            <a:extLst>
              <a:ext uri="{FF2B5EF4-FFF2-40B4-BE49-F238E27FC236}">
                <a16:creationId xmlns:a16="http://schemas.microsoft.com/office/drawing/2014/main" id="{52723E10-7D85-41D8-BE9A-B6C8A7A23D6F}"/>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3065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578DE-BFDB-435F-95AB-91DCC447747E}"/>
              </a:ext>
            </a:extLst>
          </p:cNvPr>
          <p:cNvSpPr>
            <a:spLocks noGrp="1"/>
          </p:cNvSpPr>
          <p:nvPr>
            <p:ph type="title"/>
          </p:nvPr>
        </p:nvSpPr>
        <p:spPr>
          <a:xfrm>
            <a:off x="628650" y="365126"/>
            <a:ext cx="7886700" cy="720000"/>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2B87AA8-753A-48C0-B19E-F00DB1AB5EF5}"/>
              </a:ext>
            </a:extLst>
          </p:cNvPr>
          <p:cNvSpPr>
            <a:spLocks noGrp="1"/>
          </p:cNvSpPr>
          <p:nvPr>
            <p:ph idx="1" hasCustomPrompt="1"/>
          </p:nvPr>
        </p:nvSpPr>
        <p:spPr>
          <a:xfrm>
            <a:off x="628650" y="1261872"/>
            <a:ext cx="7886700" cy="491509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8017CA4-5F97-4BA1-A205-B84D670B04D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5F399083-D96F-4D69-B936-865A7CD6E9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C9764A-59FC-43FE-854D-2F39BA0B74E3}"/>
              </a:ext>
            </a:extLst>
          </p:cNvPr>
          <p:cNvSpPr>
            <a:spLocks noGrp="1"/>
          </p:cNvSpPr>
          <p:nvPr>
            <p:ph type="sldNum" sz="quarter" idx="12"/>
          </p:nvPr>
        </p:nvSpPr>
        <p:spPr/>
        <p:txBody>
          <a:bodyPr/>
          <a:lstStyle/>
          <a:p>
            <a:fld id="{A52006E8-1235-4E0F-9686-F62A88C7645C}" type="slidenum">
              <a:rPr lang="zh-CN" altLang="en-US" smtClean="0"/>
              <a:pPr/>
              <a:t>‹#›</a:t>
            </a:fld>
            <a:endParaRPr lang="zh-CN" altLang="en-US" dirty="0"/>
          </a:p>
        </p:txBody>
      </p:sp>
      <p:pic>
        <p:nvPicPr>
          <p:cNvPr id="7" name="图片 6">
            <a:extLst>
              <a:ext uri="{FF2B5EF4-FFF2-40B4-BE49-F238E27FC236}">
                <a16:creationId xmlns:a16="http://schemas.microsoft.com/office/drawing/2014/main" id="{475B914B-01FE-40EE-9E97-D5D8E8DA282A}"/>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44314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2D41A-9D96-4384-9217-28B436E27510}"/>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824F8FA0-C8FB-4102-9A44-0E7A5454CD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A19A183-8D17-4438-B943-88F8F689AAA6}"/>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DAD7208E-107D-4E2D-85B9-13951C539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8E23A-F68E-44A1-BF2E-11939FF3CDD5}"/>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3EF691EC-D85E-4E22-A3B0-F103327DA775}"/>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315779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0E26C-D31F-4F44-B213-2C2E87C83236}"/>
              </a:ext>
            </a:extLst>
          </p:cNvPr>
          <p:cNvSpPr>
            <a:spLocks noGrp="1"/>
          </p:cNvSpPr>
          <p:nvPr>
            <p:ph type="title"/>
          </p:nvPr>
        </p:nvSpPr>
        <p:spPr>
          <a:xfrm>
            <a:off x="628650" y="365126"/>
            <a:ext cx="7886700" cy="720000"/>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02F48FDA-6A04-4D14-98FF-B89C10D8B5E9}"/>
              </a:ext>
            </a:extLst>
          </p:cNvPr>
          <p:cNvSpPr>
            <a:spLocks noGrp="1"/>
          </p:cNvSpPr>
          <p:nvPr>
            <p:ph sz="half" idx="1" hasCustomPrompt="1"/>
          </p:nvPr>
        </p:nvSpPr>
        <p:spPr>
          <a:xfrm>
            <a:off x="628650" y="1264514"/>
            <a:ext cx="3886200" cy="4912449"/>
          </a:xfrm>
        </p:spPr>
        <p:txBody>
          <a:bodyPr anchor="ct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10766E2E-77EE-45FA-AB5D-65C3D24AE574}"/>
              </a:ext>
            </a:extLst>
          </p:cNvPr>
          <p:cNvSpPr>
            <a:spLocks noGrp="1"/>
          </p:cNvSpPr>
          <p:nvPr>
            <p:ph sz="half" idx="2" hasCustomPrompt="1"/>
          </p:nvPr>
        </p:nvSpPr>
        <p:spPr>
          <a:xfrm>
            <a:off x="4629150" y="1264514"/>
            <a:ext cx="3886200" cy="4912449"/>
          </a:xfrm>
        </p:spPr>
        <p:txBody>
          <a:bodyPr anchor="ct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C35B7B7D-BD92-49D5-9DD4-8A35358B28B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6" name="页脚占位符 5">
            <a:extLst>
              <a:ext uri="{FF2B5EF4-FFF2-40B4-BE49-F238E27FC236}">
                <a16:creationId xmlns:a16="http://schemas.microsoft.com/office/drawing/2014/main" id="{C59DEEED-7C8B-4C4B-8D8C-3F6D1CE248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CE7CB7-CAD6-46F5-A02A-5FBF651474AE}"/>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9" name="图片 8">
            <a:extLst>
              <a:ext uri="{FF2B5EF4-FFF2-40B4-BE49-F238E27FC236}">
                <a16:creationId xmlns:a16="http://schemas.microsoft.com/office/drawing/2014/main" id="{E77D5AB2-67F7-4B5E-8544-50AFD4FB68B1}"/>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29136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0D691-B38A-4F9E-9608-71CFBFCF9D0C}"/>
              </a:ext>
            </a:extLst>
          </p:cNvPr>
          <p:cNvSpPr>
            <a:spLocks noGrp="1"/>
          </p:cNvSpPr>
          <p:nvPr>
            <p:ph type="title"/>
          </p:nvPr>
        </p:nvSpPr>
        <p:spPr>
          <a:xfrm>
            <a:off x="629841" y="365126"/>
            <a:ext cx="7886700" cy="720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905AB4-FC07-471F-814F-15C55F0CE04D}"/>
              </a:ext>
            </a:extLst>
          </p:cNvPr>
          <p:cNvSpPr>
            <a:spLocks noGrp="1"/>
          </p:cNvSpPr>
          <p:nvPr>
            <p:ph type="body" idx="1" hasCustomPrompt="1"/>
          </p:nvPr>
        </p:nvSpPr>
        <p:spPr>
          <a:xfrm>
            <a:off x="629842" y="1251814"/>
            <a:ext cx="3868340" cy="696986"/>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19F09CA2-646C-4512-BCD1-196EAA930D73}"/>
              </a:ext>
            </a:extLst>
          </p:cNvPr>
          <p:cNvSpPr>
            <a:spLocks noGrp="1"/>
          </p:cNvSpPr>
          <p:nvPr>
            <p:ph sz="half" idx="2" hasCustomPrompt="1"/>
          </p:nvPr>
        </p:nvSpPr>
        <p:spPr>
          <a:xfrm>
            <a:off x="629842" y="1988562"/>
            <a:ext cx="3868340" cy="420110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a:extLst>
              <a:ext uri="{FF2B5EF4-FFF2-40B4-BE49-F238E27FC236}">
                <a16:creationId xmlns:a16="http://schemas.microsoft.com/office/drawing/2014/main" id="{C70869EF-B52E-451D-920B-4E69EEF72655}"/>
              </a:ext>
            </a:extLst>
          </p:cNvPr>
          <p:cNvSpPr>
            <a:spLocks noGrp="1"/>
          </p:cNvSpPr>
          <p:nvPr>
            <p:ph type="body" sz="quarter" idx="3" hasCustomPrompt="1"/>
          </p:nvPr>
        </p:nvSpPr>
        <p:spPr>
          <a:xfrm>
            <a:off x="4626767" y="1251814"/>
            <a:ext cx="3887391" cy="696986"/>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a:extLst>
              <a:ext uri="{FF2B5EF4-FFF2-40B4-BE49-F238E27FC236}">
                <a16:creationId xmlns:a16="http://schemas.microsoft.com/office/drawing/2014/main" id="{90A2B9F7-464D-4F9D-B231-A91B58EE0B39}"/>
              </a:ext>
            </a:extLst>
          </p:cNvPr>
          <p:cNvSpPr>
            <a:spLocks noGrp="1"/>
          </p:cNvSpPr>
          <p:nvPr>
            <p:ph sz="quarter" idx="4" hasCustomPrompt="1"/>
          </p:nvPr>
        </p:nvSpPr>
        <p:spPr>
          <a:xfrm>
            <a:off x="4629150" y="1988562"/>
            <a:ext cx="3887391" cy="4201101"/>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a:extLst>
              <a:ext uri="{FF2B5EF4-FFF2-40B4-BE49-F238E27FC236}">
                <a16:creationId xmlns:a16="http://schemas.microsoft.com/office/drawing/2014/main" id="{6A67AE73-D9F0-4BAB-A412-E62E80519888}"/>
              </a:ext>
            </a:extLst>
          </p:cNvPr>
          <p:cNvSpPr>
            <a:spLocks noGrp="1"/>
          </p:cNvSpPr>
          <p:nvPr>
            <p:ph type="dt" sz="half" idx="10"/>
          </p:nvPr>
        </p:nvSpPr>
        <p:spPr/>
        <p:txBody>
          <a:bodyPr/>
          <a:lstStyle/>
          <a:p>
            <a:r>
              <a:rPr lang="en-US" altLang="zh-CN"/>
              <a:t>Introduction to Mobile Computing</a:t>
            </a:r>
            <a:endParaRPr lang="zh-CN" altLang="en-US" dirty="0"/>
          </a:p>
        </p:txBody>
      </p:sp>
      <p:sp>
        <p:nvSpPr>
          <p:cNvPr id="8" name="页脚占位符 7">
            <a:extLst>
              <a:ext uri="{FF2B5EF4-FFF2-40B4-BE49-F238E27FC236}">
                <a16:creationId xmlns:a16="http://schemas.microsoft.com/office/drawing/2014/main" id="{70AC88C6-C8B9-4628-AC9C-280834C289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13B34E-C46F-4451-92CE-A5A4BC19F63B}"/>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10" name="图片 9">
            <a:extLst>
              <a:ext uri="{FF2B5EF4-FFF2-40B4-BE49-F238E27FC236}">
                <a16:creationId xmlns:a16="http://schemas.microsoft.com/office/drawing/2014/main" id="{CA96E489-32C7-4056-B770-C65123211700}"/>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524356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F6DE4-796E-4EE3-8C8C-6895A24BAD79}"/>
              </a:ext>
            </a:extLst>
          </p:cNvPr>
          <p:cNvSpPr>
            <a:spLocks noGrp="1"/>
          </p:cNvSpPr>
          <p:nvPr>
            <p:ph type="title"/>
          </p:nvPr>
        </p:nvSpPr>
        <p:spPr>
          <a:xfrm>
            <a:off x="628650" y="365126"/>
            <a:ext cx="7886700" cy="720000"/>
          </a:xfr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F5CEFD-B20D-4CF0-B3BD-62B096EE525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4" name="页脚占位符 3">
            <a:extLst>
              <a:ext uri="{FF2B5EF4-FFF2-40B4-BE49-F238E27FC236}">
                <a16:creationId xmlns:a16="http://schemas.microsoft.com/office/drawing/2014/main" id="{338E427B-C39E-49C8-B5B8-5794DB5212D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AFA251-F46B-4C4A-9615-9C6539004A4B}"/>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6" name="图片 5">
            <a:extLst>
              <a:ext uri="{FF2B5EF4-FFF2-40B4-BE49-F238E27FC236}">
                <a16:creationId xmlns:a16="http://schemas.microsoft.com/office/drawing/2014/main" id="{73A0C816-6590-455C-8168-6187B56C67B6}"/>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91678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232E49-C000-4CDA-AA2C-2B1A6DE76920}"/>
              </a:ext>
            </a:extLst>
          </p:cNvPr>
          <p:cNvSpPr>
            <a:spLocks noGrp="1"/>
          </p:cNvSpPr>
          <p:nvPr>
            <p:ph type="dt" sz="half" idx="10"/>
          </p:nvPr>
        </p:nvSpPr>
        <p:spPr/>
        <p:txBody>
          <a:bodyPr/>
          <a:lstStyle>
            <a:lvl1pPr>
              <a:defRPr/>
            </a:lvl1pPr>
          </a:lstStyle>
          <a:p>
            <a:r>
              <a:rPr lang="en-US" altLang="zh-CN"/>
              <a:t>Introduction to Mobile Computing</a:t>
            </a:r>
            <a:endParaRPr lang="zh-CN" altLang="en-US" dirty="0"/>
          </a:p>
        </p:txBody>
      </p:sp>
      <p:sp>
        <p:nvSpPr>
          <p:cNvPr id="3" name="页脚占位符 2">
            <a:extLst>
              <a:ext uri="{FF2B5EF4-FFF2-40B4-BE49-F238E27FC236}">
                <a16:creationId xmlns:a16="http://schemas.microsoft.com/office/drawing/2014/main" id="{72B54F48-E142-4819-9AF0-9CCF35A821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712449-8A21-4503-A055-82EFA5213026}"/>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5" name="图片 4">
            <a:extLst>
              <a:ext uri="{FF2B5EF4-FFF2-40B4-BE49-F238E27FC236}">
                <a16:creationId xmlns:a16="http://schemas.microsoft.com/office/drawing/2014/main" id="{6FFBD646-28DB-405E-B9D7-782ECFB847FD}"/>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197527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AB00A-3290-42C7-8842-9C4C6F588FA3}"/>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E7DCCCE4-3952-407D-976B-1FB59BC9069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1012A1CB-262A-4EDF-BB3D-7605333D236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95B2D9-BE5F-4671-93EE-EE7C21D7E1C4}"/>
              </a:ext>
            </a:extLst>
          </p:cNvPr>
          <p:cNvSpPr>
            <a:spLocks noGrp="1"/>
          </p:cNvSpPr>
          <p:nvPr>
            <p:ph type="dt" sz="half" idx="10"/>
          </p:nvPr>
        </p:nvSpPr>
        <p:spPr/>
        <p:txBody>
          <a:bodyPr/>
          <a:lstStyle/>
          <a:p>
            <a:r>
              <a:rPr lang="en-US" altLang="zh-CN"/>
              <a:t>Introduction to Mobile Computing</a:t>
            </a:r>
            <a:endParaRPr lang="zh-CN" altLang="en-US" dirty="0"/>
          </a:p>
        </p:txBody>
      </p:sp>
      <p:sp>
        <p:nvSpPr>
          <p:cNvPr id="6" name="页脚占位符 5">
            <a:extLst>
              <a:ext uri="{FF2B5EF4-FFF2-40B4-BE49-F238E27FC236}">
                <a16:creationId xmlns:a16="http://schemas.microsoft.com/office/drawing/2014/main" id="{3E914A25-BABE-40FF-A1CB-880EF308D0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7F1AF1-E7E3-4D36-8732-400C5F7BBB9A}"/>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B0528BB3-811F-490E-A48C-2846B530BBAB}"/>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41203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1A663-C8FB-467F-ACA0-552FD4C2E3A9}"/>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7E773488-F4CE-4F8C-9848-2320448AD06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858E703C-4EDE-43DC-B451-48E8C30B36A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9E80A6-ADBE-4B7C-A324-0B1415CB5725}"/>
              </a:ext>
            </a:extLst>
          </p:cNvPr>
          <p:cNvSpPr>
            <a:spLocks noGrp="1"/>
          </p:cNvSpPr>
          <p:nvPr>
            <p:ph type="dt" sz="half" idx="10"/>
          </p:nvPr>
        </p:nvSpPr>
        <p:spPr/>
        <p:txBody>
          <a:bodyPr/>
          <a:lstStyle/>
          <a:p>
            <a:r>
              <a:rPr lang="en-US" altLang="zh-CN"/>
              <a:t>Introduction to Mobile Computing</a:t>
            </a:r>
            <a:endParaRPr lang="zh-CN" altLang="en-US" dirty="0"/>
          </a:p>
        </p:txBody>
      </p:sp>
      <p:sp>
        <p:nvSpPr>
          <p:cNvPr id="6" name="页脚占位符 5">
            <a:extLst>
              <a:ext uri="{FF2B5EF4-FFF2-40B4-BE49-F238E27FC236}">
                <a16:creationId xmlns:a16="http://schemas.microsoft.com/office/drawing/2014/main" id="{E97EE7D6-1D4A-42BF-AE45-06E02D9765AB}"/>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3AEE6A64-8A39-45DC-A7C4-4CBCF344CB30}"/>
              </a:ext>
            </a:extLst>
          </p:cNvPr>
          <p:cNvSpPr>
            <a:spLocks noGrp="1"/>
          </p:cNvSpPr>
          <p:nvPr>
            <p:ph type="sldNum" sz="quarter" idx="12"/>
          </p:nvPr>
        </p:nvSpPr>
        <p:spPr/>
        <p:txBody>
          <a:bodyPr/>
          <a:lstStyle/>
          <a:p>
            <a:fld id="{A52006E8-1235-4E0F-9686-F62A88C7645C}" type="slidenum">
              <a:rPr lang="zh-CN" altLang="en-US" smtClean="0"/>
              <a:t>‹#›</a:t>
            </a:fld>
            <a:endParaRPr lang="zh-CN" altLang="en-US"/>
          </a:p>
        </p:txBody>
      </p:sp>
      <p:pic>
        <p:nvPicPr>
          <p:cNvPr id="8" name="图片 7">
            <a:extLst>
              <a:ext uri="{FF2B5EF4-FFF2-40B4-BE49-F238E27FC236}">
                <a16:creationId xmlns:a16="http://schemas.microsoft.com/office/drawing/2014/main" id="{0BBD0F89-873D-4784-B7DC-252606C76D84}"/>
              </a:ext>
            </a:extLst>
          </p:cNvPr>
          <p:cNvPicPr>
            <a:picLocks noChangeAspect="1"/>
          </p:cNvPicPr>
          <p:nvPr userDrawn="1"/>
        </p:nvPicPr>
        <p:blipFill>
          <a:blip r:embed="rId2"/>
          <a:stretch>
            <a:fillRect/>
          </a:stretch>
        </p:blipFill>
        <p:spPr>
          <a:xfrm>
            <a:off x="3814853" y="6396113"/>
            <a:ext cx="1409457" cy="285600"/>
          </a:xfrm>
          <a:prstGeom prst="rect">
            <a:avLst/>
          </a:prstGeom>
        </p:spPr>
      </p:pic>
    </p:spTree>
    <p:extLst>
      <p:ext uri="{BB962C8B-B14F-4D97-AF65-F5344CB8AC3E}">
        <p14:creationId xmlns:p14="http://schemas.microsoft.com/office/powerpoint/2010/main" val="245802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765E27D-2D26-467F-B340-0A9978C61E9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5098CF-BED7-4238-A328-FD9CFE59A5A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CD4DD7D-53D4-4CBB-B721-24E4097ABB1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ltLang="zh-CN"/>
              <a:t>Introduction to Mobile Computing</a:t>
            </a:r>
            <a:endParaRPr lang="zh-CN" altLang="en-US" dirty="0"/>
          </a:p>
        </p:txBody>
      </p:sp>
      <p:sp>
        <p:nvSpPr>
          <p:cNvPr id="5" name="页脚占位符 4">
            <a:extLst>
              <a:ext uri="{FF2B5EF4-FFF2-40B4-BE49-F238E27FC236}">
                <a16:creationId xmlns:a16="http://schemas.microsoft.com/office/drawing/2014/main" id="{86ABF3C2-0985-4CD5-951A-2810E767129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11D6B43-AE1F-415C-966C-447F6E6A10D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2006E8-1235-4E0F-9686-F62A88C7645C}" type="slidenum">
              <a:rPr lang="zh-CN" altLang="en-US" smtClean="0"/>
              <a:t>‹#›</a:t>
            </a:fld>
            <a:endParaRPr lang="zh-CN" altLang="en-US" dirty="0"/>
          </a:p>
        </p:txBody>
      </p:sp>
    </p:spTree>
    <p:extLst>
      <p:ext uri="{BB962C8B-B14F-4D97-AF65-F5344CB8AC3E}">
        <p14:creationId xmlns:p14="http://schemas.microsoft.com/office/powerpoint/2010/main" val="264523008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oracle.com/javase/tutorial/java/javaOO/nested.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w3schools.com/java/java_lambda.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android.google.cn/studio/" TargetMode="External"/><Relationship Id="rId2" Type="http://schemas.openxmlformats.org/officeDocument/2006/relationships/hyperlink" Target="https://developer.android.com/studio/"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android.com/training/testing/unit-testing/local-unit-tests"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developer.android.com/training/testing/unit-testing/instrumented-unit-test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android.google.cn/guide" TargetMode="External"/><Relationship Id="rId2" Type="http://schemas.openxmlformats.org/officeDocument/2006/relationships/hyperlink" Target="https://developer.android.com/gui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94F8-918D-F44C-B05E-CFB42504607A}"/>
              </a:ext>
            </a:extLst>
          </p:cNvPr>
          <p:cNvSpPr>
            <a:spLocks noGrp="1"/>
          </p:cNvSpPr>
          <p:nvPr>
            <p:ph type="ctrTitle"/>
          </p:nvPr>
        </p:nvSpPr>
        <p:spPr/>
        <p:txBody>
          <a:bodyPr/>
          <a:lstStyle/>
          <a:p>
            <a:r>
              <a:rPr lang="en-GB" dirty="0"/>
              <a:t>Introduction</a:t>
            </a:r>
          </a:p>
        </p:txBody>
      </p:sp>
      <p:sp>
        <p:nvSpPr>
          <p:cNvPr id="3" name="Subtitle 2">
            <a:extLst>
              <a:ext uri="{FF2B5EF4-FFF2-40B4-BE49-F238E27FC236}">
                <a16:creationId xmlns:a16="http://schemas.microsoft.com/office/drawing/2014/main" id="{621659F3-55B0-BF4D-BC83-79A8996DCD93}"/>
              </a:ext>
            </a:extLst>
          </p:cNvPr>
          <p:cNvSpPr>
            <a:spLocks noGrp="1"/>
          </p:cNvSpPr>
          <p:nvPr>
            <p:ph type="subTitle" idx="1"/>
          </p:nvPr>
        </p:nvSpPr>
        <p:spPr/>
        <p:txBody>
          <a:bodyPr/>
          <a:lstStyle/>
          <a:p>
            <a:r>
              <a:rPr lang="en-GB" dirty="0" err="1"/>
              <a:t>Jianjun.Chen@xjtlu.edu.cn</a:t>
            </a:r>
            <a:endParaRPr lang="en-GB" dirty="0"/>
          </a:p>
        </p:txBody>
      </p:sp>
      <p:sp>
        <p:nvSpPr>
          <p:cNvPr id="4" name="Date Placeholder 3">
            <a:extLst>
              <a:ext uri="{FF2B5EF4-FFF2-40B4-BE49-F238E27FC236}">
                <a16:creationId xmlns:a16="http://schemas.microsoft.com/office/drawing/2014/main" id="{ECD45FA4-7924-FC4A-858C-996C2E7978E5}"/>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BAE64528-889B-A24D-AA13-A4FBE142B6EA}"/>
              </a:ext>
            </a:extLst>
          </p:cNvPr>
          <p:cNvSpPr>
            <a:spLocks noGrp="1"/>
          </p:cNvSpPr>
          <p:nvPr>
            <p:ph type="sldNum" sz="quarter" idx="12"/>
          </p:nvPr>
        </p:nvSpPr>
        <p:spPr/>
        <p:txBody>
          <a:bodyPr/>
          <a:lstStyle/>
          <a:p>
            <a:fld id="{86BE559F-B509-417A-952F-FE801FDFF67A}" type="slidenum">
              <a:rPr lang="zh-CN" altLang="en-US" smtClean="0"/>
              <a:pPr/>
              <a:t>1</a:t>
            </a:fld>
            <a:endParaRPr lang="zh-CN" altLang="en-US" dirty="0"/>
          </a:p>
        </p:txBody>
      </p:sp>
    </p:spTree>
    <p:extLst>
      <p:ext uri="{BB962C8B-B14F-4D97-AF65-F5344CB8AC3E}">
        <p14:creationId xmlns:p14="http://schemas.microsoft.com/office/powerpoint/2010/main" val="278809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25BB-E6E0-2E21-FD52-338F79636A5B}"/>
              </a:ext>
            </a:extLst>
          </p:cNvPr>
          <p:cNvSpPr>
            <a:spLocks noGrp="1"/>
          </p:cNvSpPr>
          <p:nvPr>
            <p:ph type="title"/>
          </p:nvPr>
        </p:nvSpPr>
        <p:spPr/>
        <p:txBody>
          <a:bodyPr/>
          <a:lstStyle/>
          <a:p>
            <a:r>
              <a:rPr lang="en-GB" dirty="0"/>
              <a:t>Reference Books of this Module</a:t>
            </a:r>
          </a:p>
        </p:txBody>
      </p:sp>
      <p:sp>
        <p:nvSpPr>
          <p:cNvPr id="3" name="Content Placeholder 2">
            <a:extLst>
              <a:ext uri="{FF2B5EF4-FFF2-40B4-BE49-F238E27FC236}">
                <a16:creationId xmlns:a16="http://schemas.microsoft.com/office/drawing/2014/main" id="{264C9009-9E24-09B9-1612-C351B91DC603}"/>
              </a:ext>
            </a:extLst>
          </p:cNvPr>
          <p:cNvSpPr>
            <a:spLocks noGrp="1"/>
          </p:cNvSpPr>
          <p:nvPr>
            <p:ph idx="1"/>
          </p:nvPr>
        </p:nvSpPr>
        <p:spPr/>
        <p:txBody>
          <a:bodyPr anchor="ctr"/>
          <a:lstStyle/>
          <a:p>
            <a:r>
              <a:rPr lang="en-US" dirty="0"/>
              <a:t>Context-Aware</a:t>
            </a:r>
          </a:p>
          <a:p>
            <a:pPr lvl="1"/>
            <a:r>
              <a:rPr lang="en-US" dirty="0"/>
              <a:t>Stefan </a:t>
            </a:r>
            <a:r>
              <a:rPr lang="en-US" dirty="0" err="1"/>
              <a:t>Poslad</a:t>
            </a:r>
            <a:r>
              <a:rPr lang="en-US" dirty="0"/>
              <a:t> (2009). </a:t>
            </a:r>
            <a:r>
              <a:rPr lang="en-US" i="1" dirty="0"/>
              <a:t>Ubiquitous Computing - Smart Devices, Environments and Interactions</a:t>
            </a:r>
            <a:r>
              <a:rPr lang="en-US" dirty="0"/>
              <a:t>. </a:t>
            </a:r>
          </a:p>
          <a:p>
            <a:pPr lvl="1"/>
            <a:r>
              <a:rPr lang="en-US" dirty="0"/>
              <a:t>Thomas et al. (2009). </a:t>
            </a:r>
            <a:r>
              <a:rPr lang="en-US" i="1" dirty="0"/>
              <a:t>Introduction to Algorithms (3rd edition).</a:t>
            </a:r>
            <a:r>
              <a:rPr lang="en-US" dirty="0"/>
              <a:t> </a:t>
            </a:r>
          </a:p>
          <a:p>
            <a:pPr lvl="1"/>
            <a:endParaRPr lang="en-US" dirty="0"/>
          </a:p>
          <a:p>
            <a:r>
              <a:rPr lang="en-US" dirty="0"/>
              <a:t>Mobile application development</a:t>
            </a:r>
          </a:p>
          <a:p>
            <a:pPr lvl="1"/>
            <a:r>
              <a:rPr lang="en-US" dirty="0"/>
              <a:t>Official Android tutorials and manuals</a:t>
            </a:r>
          </a:p>
          <a:p>
            <a:pPr lvl="1"/>
            <a:r>
              <a:rPr lang="en-US" dirty="0" err="1"/>
              <a:t>Reto</a:t>
            </a:r>
            <a:r>
              <a:rPr lang="en-US" dirty="0"/>
              <a:t> Meier (2008). </a:t>
            </a:r>
            <a:r>
              <a:rPr lang="en-US" i="1" dirty="0"/>
              <a:t>Professional Android Application Development. </a:t>
            </a:r>
          </a:p>
          <a:p>
            <a:pPr lvl="1"/>
            <a:endParaRPr lang="en-US" i="1" dirty="0"/>
          </a:p>
          <a:p>
            <a:r>
              <a:rPr lang="en-US" dirty="0"/>
              <a:t>Mobile communication</a:t>
            </a:r>
          </a:p>
          <a:p>
            <a:pPr lvl="1"/>
            <a:r>
              <a:rPr lang="en-US" dirty="0"/>
              <a:t>Martin Sauter (2006). </a:t>
            </a:r>
            <a:r>
              <a:rPr lang="en-US" i="1" dirty="0"/>
              <a:t>Communication Systems for the Mobile Information Society.</a:t>
            </a:r>
            <a:r>
              <a:rPr lang="en-US" dirty="0"/>
              <a:t> </a:t>
            </a:r>
          </a:p>
          <a:p>
            <a:pPr lvl="1"/>
            <a:r>
              <a:rPr lang="en-US" dirty="0"/>
              <a:t>Jochen Schiller (2003). </a:t>
            </a:r>
            <a:r>
              <a:rPr lang="en-US" i="1" dirty="0"/>
              <a:t>Mobile Communications (2nd edition). </a:t>
            </a:r>
          </a:p>
        </p:txBody>
      </p:sp>
      <p:sp>
        <p:nvSpPr>
          <p:cNvPr id="4" name="Date Placeholder 3">
            <a:extLst>
              <a:ext uri="{FF2B5EF4-FFF2-40B4-BE49-F238E27FC236}">
                <a16:creationId xmlns:a16="http://schemas.microsoft.com/office/drawing/2014/main" id="{4F6E52A7-3448-7AA4-0E97-7E78F4838AD7}"/>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849E2FEE-8AFA-4BC1-0E71-3B6AAC7C5CD9}"/>
              </a:ext>
            </a:extLst>
          </p:cNvPr>
          <p:cNvSpPr>
            <a:spLocks noGrp="1"/>
          </p:cNvSpPr>
          <p:nvPr>
            <p:ph type="sldNum" sz="quarter" idx="12"/>
          </p:nvPr>
        </p:nvSpPr>
        <p:spPr/>
        <p:txBody>
          <a:bodyPr/>
          <a:lstStyle/>
          <a:p>
            <a:fld id="{A52006E8-1235-4E0F-9686-F62A88C7645C}" type="slidenum">
              <a:rPr lang="zh-CN" altLang="en-US" smtClean="0"/>
              <a:pPr/>
              <a:t>10</a:t>
            </a:fld>
            <a:endParaRPr lang="zh-CN" altLang="en-US" dirty="0"/>
          </a:p>
        </p:txBody>
      </p:sp>
    </p:spTree>
    <p:extLst>
      <p:ext uri="{BB962C8B-B14F-4D97-AF65-F5344CB8AC3E}">
        <p14:creationId xmlns:p14="http://schemas.microsoft.com/office/powerpoint/2010/main" val="88689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188D-7C74-2A29-7503-56A560844C17}"/>
              </a:ext>
            </a:extLst>
          </p:cNvPr>
          <p:cNvSpPr>
            <a:spLocks noGrp="1"/>
          </p:cNvSpPr>
          <p:nvPr>
            <p:ph type="title"/>
          </p:nvPr>
        </p:nvSpPr>
        <p:spPr/>
        <p:txBody>
          <a:bodyPr/>
          <a:lstStyle/>
          <a:p>
            <a:r>
              <a:rPr lang="en-GB" dirty="0"/>
              <a:t>Lecturers of this Module</a:t>
            </a:r>
          </a:p>
        </p:txBody>
      </p:sp>
      <p:sp>
        <p:nvSpPr>
          <p:cNvPr id="3" name="Content Placeholder 2">
            <a:extLst>
              <a:ext uri="{FF2B5EF4-FFF2-40B4-BE49-F238E27FC236}">
                <a16:creationId xmlns:a16="http://schemas.microsoft.com/office/drawing/2014/main" id="{9515AE03-D85A-C072-EF11-0BC670156DC5}"/>
              </a:ext>
            </a:extLst>
          </p:cNvPr>
          <p:cNvSpPr>
            <a:spLocks noGrp="1"/>
          </p:cNvSpPr>
          <p:nvPr>
            <p:ph idx="1"/>
          </p:nvPr>
        </p:nvSpPr>
        <p:spPr/>
        <p:txBody>
          <a:bodyPr anchor="ctr"/>
          <a:lstStyle/>
          <a:p>
            <a:r>
              <a:rPr lang="en-US" dirty="0" err="1"/>
              <a:t>Jianjun</a:t>
            </a:r>
            <a:r>
              <a:rPr lang="en-US" dirty="0"/>
              <a:t> Chen</a:t>
            </a:r>
          </a:p>
          <a:p>
            <a:pPr lvl="1"/>
            <a:r>
              <a:rPr lang="en-US" dirty="0" err="1"/>
              <a:t>Jianjun.Chen@xjtlu.edu.cn</a:t>
            </a:r>
            <a:endParaRPr lang="en-US" dirty="0"/>
          </a:p>
          <a:p>
            <a:pPr lvl="1"/>
            <a:r>
              <a:rPr lang="en-US" dirty="0"/>
              <a:t>Office: SD541</a:t>
            </a:r>
          </a:p>
          <a:p>
            <a:pPr lvl="1"/>
            <a:r>
              <a:rPr lang="en-US" dirty="0"/>
              <a:t>Office hours: Check LMO module page.</a:t>
            </a:r>
          </a:p>
          <a:p>
            <a:pPr marL="342900" lvl="1" indent="0">
              <a:buNone/>
            </a:pPr>
            <a:endParaRPr lang="en-US" dirty="0"/>
          </a:p>
          <a:p>
            <a:r>
              <a:rPr lang="en-US" dirty="0" err="1"/>
              <a:t>Wanxin</a:t>
            </a:r>
            <a:r>
              <a:rPr lang="en-US" dirty="0"/>
              <a:t> Li</a:t>
            </a:r>
          </a:p>
          <a:p>
            <a:pPr lvl="1"/>
            <a:r>
              <a:rPr lang="en-US" dirty="0" err="1"/>
              <a:t>Wanxin.Li@xjtlu.edu.cn</a:t>
            </a:r>
            <a:endParaRPr lang="en-US" dirty="0"/>
          </a:p>
          <a:p>
            <a:pPr lvl="1"/>
            <a:r>
              <a:rPr lang="en-US" dirty="0"/>
              <a:t>Office: SC242</a:t>
            </a:r>
          </a:p>
          <a:p>
            <a:pPr lvl="1"/>
            <a:r>
              <a:rPr lang="en-US" dirty="0"/>
              <a:t>Office hours: Check LMO module page.</a:t>
            </a:r>
          </a:p>
        </p:txBody>
      </p:sp>
      <p:sp>
        <p:nvSpPr>
          <p:cNvPr id="4" name="Date Placeholder 3">
            <a:extLst>
              <a:ext uri="{FF2B5EF4-FFF2-40B4-BE49-F238E27FC236}">
                <a16:creationId xmlns:a16="http://schemas.microsoft.com/office/drawing/2014/main" id="{CB10F06A-3C00-8AEC-CA3F-74D32FE1EDD8}"/>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6FEFA251-1AD7-03F4-947D-79378E9FE46E}"/>
              </a:ext>
            </a:extLst>
          </p:cNvPr>
          <p:cNvSpPr>
            <a:spLocks noGrp="1"/>
          </p:cNvSpPr>
          <p:nvPr>
            <p:ph type="sldNum" sz="quarter" idx="12"/>
          </p:nvPr>
        </p:nvSpPr>
        <p:spPr/>
        <p:txBody>
          <a:bodyPr/>
          <a:lstStyle/>
          <a:p>
            <a:fld id="{A52006E8-1235-4E0F-9686-F62A88C7645C}" type="slidenum">
              <a:rPr lang="zh-CN" altLang="en-US" smtClean="0"/>
              <a:pPr/>
              <a:t>11</a:t>
            </a:fld>
            <a:endParaRPr lang="zh-CN" altLang="en-US" dirty="0"/>
          </a:p>
        </p:txBody>
      </p:sp>
      <p:pic>
        <p:nvPicPr>
          <p:cNvPr id="1026" name="Picture 2" descr="Wanxin Li">
            <a:extLst>
              <a:ext uri="{FF2B5EF4-FFF2-40B4-BE49-F238E27FC236}">
                <a16:creationId xmlns:a16="http://schemas.microsoft.com/office/drawing/2014/main" id="{C93A8ACC-E6E5-8FD2-7C50-BD6B15921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16" r="17932" b="21448"/>
          <a:stretch/>
        </p:blipFill>
        <p:spPr bwMode="auto">
          <a:xfrm>
            <a:off x="5685218" y="3978339"/>
            <a:ext cx="1545465" cy="18159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Jianjun Chen">
            <a:extLst>
              <a:ext uri="{FF2B5EF4-FFF2-40B4-BE49-F238E27FC236}">
                <a16:creationId xmlns:a16="http://schemas.microsoft.com/office/drawing/2014/main" id="{F795370F-FFCE-660C-4D04-6E1471B4C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24" t="1" r="25903" b="42448"/>
          <a:stretch/>
        </p:blipFill>
        <p:spPr bwMode="auto">
          <a:xfrm>
            <a:off x="5685218" y="1764460"/>
            <a:ext cx="1545464" cy="183117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693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055801-4691-9024-BC5D-55ABF07CF4E1}"/>
              </a:ext>
            </a:extLst>
          </p:cNvPr>
          <p:cNvSpPr>
            <a:spLocks noGrp="1"/>
          </p:cNvSpPr>
          <p:nvPr>
            <p:ph type="title"/>
          </p:nvPr>
        </p:nvSpPr>
        <p:spPr/>
        <p:txBody>
          <a:bodyPr/>
          <a:lstStyle/>
          <a:p>
            <a:r>
              <a:rPr lang="en-GB" dirty="0"/>
              <a:t>Some                  Basics</a:t>
            </a:r>
          </a:p>
        </p:txBody>
      </p:sp>
      <p:sp>
        <p:nvSpPr>
          <p:cNvPr id="7" name="Text Placeholder 6">
            <a:extLst>
              <a:ext uri="{FF2B5EF4-FFF2-40B4-BE49-F238E27FC236}">
                <a16:creationId xmlns:a16="http://schemas.microsoft.com/office/drawing/2014/main" id="{18CFD2C6-D704-3496-9E49-C919B0F3F35E}"/>
              </a:ext>
            </a:extLst>
          </p:cNvPr>
          <p:cNvSpPr>
            <a:spLocks noGrp="1"/>
          </p:cNvSpPr>
          <p:nvPr>
            <p:ph type="body" idx="1"/>
          </p:nvPr>
        </p:nvSpPr>
        <p:spPr/>
        <p:txBody>
          <a:bodyPr/>
          <a:lstStyle/>
          <a:p>
            <a:r>
              <a:rPr lang="en-GB" dirty="0"/>
              <a:t>Nested Classes</a:t>
            </a:r>
          </a:p>
          <a:p>
            <a:endParaRPr lang="en-GB" dirty="0"/>
          </a:p>
        </p:txBody>
      </p:sp>
      <p:sp>
        <p:nvSpPr>
          <p:cNvPr id="4" name="Date Placeholder 3">
            <a:extLst>
              <a:ext uri="{FF2B5EF4-FFF2-40B4-BE49-F238E27FC236}">
                <a16:creationId xmlns:a16="http://schemas.microsoft.com/office/drawing/2014/main" id="{34F579DF-6494-88DB-ABA0-DEDDBE29134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3BE02ED7-FA4E-96BD-0CFF-449B1D9B4643}"/>
              </a:ext>
            </a:extLst>
          </p:cNvPr>
          <p:cNvSpPr>
            <a:spLocks noGrp="1"/>
          </p:cNvSpPr>
          <p:nvPr>
            <p:ph type="sldNum" sz="quarter" idx="12"/>
          </p:nvPr>
        </p:nvSpPr>
        <p:spPr/>
        <p:txBody>
          <a:bodyPr/>
          <a:lstStyle/>
          <a:p>
            <a:fld id="{A52006E8-1235-4E0F-9686-F62A88C7645C}" type="slidenum">
              <a:rPr lang="zh-CN" altLang="en-US" smtClean="0"/>
              <a:pPr/>
              <a:t>12</a:t>
            </a:fld>
            <a:endParaRPr lang="zh-CN" altLang="en-US" dirty="0"/>
          </a:p>
        </p:txBody>
      </p:sp>
      <p:pic>
        <p:nvPicPr>
          <p:cNvPr id="3" name="Picture 2">
            <a:extLst>
              <a:ext uri="{FF2B5EF4-FFF2-40B4-BE49-F238E27FC236}">
                <a16:creationId xmlns:a16="http://schemas.microsoft.com/office/drawing/2014/main" id="{7A5A0F29-2403-4263-BDF0-D1BDD2CE1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829" y="1471123"/>
            <a:ext cx="1700758" cy="3118341"/>
          </a:xfrm>
          <a:prstGeom prst="rect">
            <a:avLst/>
          </a:prstGeom>
        </p:spPr>
      </p:pic>
    </p:spTree>
    <p:extLst>
      <p:ext uri="{BB962C8B-B14F-4D97-AF65-F5344CB8AC3E}">
        <p14:creationId xmlns:p14="http://schemas.microsoft.com/office/powerpoint/2010/main" val="192088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637E96-30FF-8BE9-C232-1AAB1C475111}"/>
              </a:ext>
            </a:extLst>
          </p:cNvPr>
          <p:cNvSpPr>
            <a:spLocks noGrp="1"/>
          </p:cNvSpPr>
          <p:nvPr>
            <p:ph type="title"/>
          </p:nvPr>
        </p:nvSpPr>
        <p:spPr/>
        <p:txBody>
          <a:bodyPr/>
          <a:lstStyle/>
          <a:p>
            <a:r>
              <a:rPr lang="en-US" dirty="0"/>
              <a:t>Nested Classes</a:t>
            </a:r>
            <a:endParaRPr lang="en-GB" dirty="0"/>
          </a:p>
        </p:txBody>
      </p:sp>
      <p:sp>
        <p:nvSpPr>
          <p:cNvPr id="7" name="Content Placeholder 6">
            <a:extLst>
              <a:ext uri="{FF2B5EF4-FFF2-40B4-BE49-F238E27FC236}">
                <a16:creationId xmlns:a16="http://schemas.microsoft.com/office/drawing/2014/main" id="{0E61D20B-14D4-08ED-C1BE-57F81EF719C4}"/>
              </a:ext>
            </a:extLst>
          </p:cNvPr>
          <p:cNvSpPr>
            <a:spLocks noGrp="1"/>
          </p:cNvSpPr>
          <p:nvPr>
            <p:ph idx="1"/>
          </p:nvPr>
        </p:nvSpPr>
        <p:spPr/>
        <p:txBody>
          <a:bodyPr anchor="ctr"/>
          <a:lstStyle/>
          <a:p>
            <a:r>
              <a:rPr lang="en-US" dirty="0"/>
              <a:t>Java allows you to define a class within another class. Such a class is called a nested class.</a:t>
            </a:r>
          </a:p>
          <a:p>
            <a:pPr lvl="1"/>
            <a:endParaRPr lang="en-US" dirty="0"/>
          </a:p>
          <a:p>
            <a:r>
              <a:rPr lang="en-US" dirty="0"/>
              <a:t>Nested classes are divided in to four categories:</a:t>
            </a:r>
          </a:p>
          <a:p>
            <a:pPr lvl="1"/>
            <a:r>
              <a:rPr lang="en-US" b="1" dirty="0"/>
              <a:t>Static</a:t>
            </a:r>
            <a:r>
              <a:rPr lang="en-US" dirty="0"/>
              <a:t>: member classes declared as static.</a:t>
            </a:r>
          </a:p>
          <a:p>
            <a:pPr lvl="1"/>
            <a:r>
              <a:rPr lang="en-US" b="1" dirty="0"/>
              <a:t>Non-static</a:t>
            </a:r>
            <a:r>
              <a:rPr lang="en-US" dirty="0"/>
              <a:t>: member classes not declared as static, also know as </a:t>
            </a:r>
            <a:r>
              <a:rPr lang="en-US" u="sng" dirty="0"/>
              <a:t>inner classes</a:t>
            </a:r>
            <a:r>
              <a:rPr lang="en-US" dirty="0"/>
              <a:t>.</a:t>
            </a:r>
          </a:p>
          <a:p>
            <a:pPr lvl="1"/>
            <a:r>
              <a:rPr lang="en-US" b="1" dirty="0"/>
              <a:t>Local</a:t>
            </a:r>
            <a:r>
              <a:rPr lang="en-US" dirty="0"/>
              <a:t>: classes declared in the body of a function.</a:t>
            </a:r>
          </a:p>
          <a:p>
            <a:pPr lvl="1"/>
            <a:r>
              <a:rPr lang="en-US" b="1" dirty="0"/>
              <a:t>Anonymous</a:t>
            </a:r>
            <a:r>
              <a:rPr lang="en-US" dirty="0"/>
              <a:t>: local classes automatically declared and instantiated in the middle of an expression.</a:t>
            </a:r>
          </a:p>
        </p:txBody>
      </p:sp>
      <p:sp>
        <p:nvSpPr>
          <p:cNvPr id="4" name="Date Placeholder 3">
            <a:extLst>
              <a:ext uri="{FF2B5EF4-FFF2-40B4-BE49-F238E27FC236}">
                <a16:creationId xmlns:a16="http://schemas.microsoft.com/office/drawing/2014/main" id="{585282CC-62D3-4A30-8101-C5ABB89658D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A0CB0944-24F5-EA25-6476-3270B7A6C227}"/>
              </a:ext>
            </a:extLst>
          </p:cNvPr>
          <p:cNvSpPr>
            <a:spLocks noGrp="1"/>
          </p:cNvSpPr>
          <p:nvPr>
            <p:ph type="sldNum" sz="quarter" idx="12"/>
          </p:nvPr>
        </p:nvSpPr>
        <p:spPr/>
        <p:txBody>
          <a:bodyPr/>
          <a:lstStyle/>
          <a:p>
            <a:fld id="{A52006E8-1235-4E0F-9686-F62A88C7645C}" type="slidenum">
              <a:rPr lang="zh-CN" altLang="en-US" smtClean="0"/>
              <a:t>13</a:t>
            </a:fld>
            <a:endParaRPr lang="zh-CN" altLang="en-US"/>
          </a:p>
        </p:txBody>
      </p:sp>
    </p:spTree>
    <p:extLst>
      <p:ext uri="{BB962C8B-B14F-4D97-AF65-F5344CB8AC3E}">
        <p14:creationId xmlns:p14="http://schemas.microsoft.com/office/powerpoint/2010/main" val="736178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0CB4-0504-E2A7-92F7-D757A56034A5}"/>
              </a:ext>
            </a:extLst>
          </p:cNvPr>
          <p:cNvSpPr>
            <a:spLocks noGrp="1"/>
          </p:cNvSpPr>
          <p:nvPr>
            <p:ph type="title"/>
          </p:nvPr>
        </p:nvSpPr>
        <p:spPr/>
        <p:txBody>
          <a:bodyPr/>
          <a:lstStyle/>
          <a:p>
            <a:r>
              <a:rPr lang="en-US" dirty="0"/>
              <a:t>Static Nested Classes</a:t>
            </a:r>
            <a:endParaRPr lang="en-GB" dirty="0"/>
          </a:p>
        </p:txBody>
      </p:sp>
      <p:sp>
        <p:nvSpPr>
          <p:cNvPr id="3" name="Content Placeholder 2">
            <a:extLst>
              <a:ext uri="{FF2B5EF4-FFF2-40B4-BE49-F238E27FC236}">
                <a16:creationId xmlns:a16="http://schemas.microsoft.com/office/drawing/2014/main" id="{666C8E0A-78FC-A1ED-E016-B5E037FF1BFA}"/>
              </a:ext>
            </a:extLst>
          </p:cNvPr>
          <p:cNvSpPr>
            <a:spLocks noGrp="1"/>
          </p:cNvSpPr>
          <p:nvPr>
            <p:ph idx="1"/>
          </p:nvPr>
        </p:nvSpPr>
        <p:spPr/>
        <p:txBody>
          <a:bodyPr/>
          <a:lstStyle/>
          <a:p>
            <a:r>
              <a:rPr lang="en-US" sz="2600" dirty="0"/>
              <a:t>Defined along with the outer class.</a:t>
            </a:r>
          </a:p>
          <a:p>
            <a:endParaRPr lang="en-US" sz="2600" dirty="0"/>
          </a:p>
          <a:p>
            <a:r>
              <a:rPr lang="en-US" sz="2600" dirty="0"/>
              <a:t>Has similar access properties like other static members of the outer class.</a:t>
            </a:r>
          </a:p>
          <a:p>
            <a:pPr lvl="1"/>
            <a:r>
              <a:rPr lang="en-US" sz="2200" dirty="0"/>
              <a:t>A static nested class cannot refer directly to the </a:t>
            </a:r>
            <a:r>
              <a:rPr lang="en-US" sz="2200" u="sng" dirty="0"/>
              <a:t>instance variables or methods</a:t>
            </a:r>
            <a:r>
              <a:rPr lang="en-US" sz="2200" dirty="0"/>
              <a:t> defined in its enclosing class.</a:t>
            </a:r>
          </a:p>
          <a:p>
            <a:pPr lvl="1"/>
            <a:r>
              <a:rPr lang="en-US" sz="2200" dirty="0"/>
              <a:t>But it can refer to static variables and methods.</a:t>
            </a:r>
            <a:endParaRPr lang="en-US" sz="2600" dirty="0"/>
          </a:p>
          <a:p>
            <a:r>
              <a:rPr lang="en-US" sz="2600" dirty="0"/>
              <a:t>Accessed using the enclosing class name:</a:t>
            </a:r>
            <a:endParaRPr lang="en-US" sz="18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OuterClass.StaticNestedClass</a:t>
            </a:r>
            <a:r>
              <a:rPr lang="en-US" sz="2000" dirty="0">
                <a:latin typeface="Courier New" panose="02070309020205020404" pitchFamily="49" charset="0"/>
                <a:cs typeface="Courier New" panose="02070309020205020404" pitchFamily="49" charset="0"/>
              </a:rPr>
              <a:t> obj =</a:t>
            </a:r>
          </a:p>
          <a:p>
            <a:pPr marL="0" indent="0">
              <a:buNone/>
            </a:pPr>
            <a:r>
              <a:rPr lang="en-US" sz="2000" dirty="0">
                <a:latin typeface="Courier New" panose="02070309020205020404" pitchFamily="49" charset="0"/>
                <a:cs typeface="Courier New" panose="02070309020205020404" pitchFamily="49" charset="0"/>
              </a:rPr>
              <a:t>		new </a:t>
            </a:r>
            <a:r>
              <a:rPr lang="en-US" sz="2000" dirty="0" err="1">
                <a:latin typeface="Courier New" panose="02070309020205020404" pitchFamily="49" charset="0"/>
                <a:cs typeface="Courier New" panose="02070309020205020404" pitchFamily="49" charset="0"/>
              </a:rPr>
              <a:t>OuterClass.StaticNestedClass</a:t>
            </a: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EFA7CE03-4415-EFDA-0FDF-94BABF875901}"/>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369D92B7-CC67-9CCE-5956-1CE727A1E579}"/>
              </a:ext>
            </a:extLst>
          </p:cNvPr>
          <p:cNvSpPr>
            <a:spLocks noGrp="1"/>
          </p:cNvSpPr>
          <p:nvPr>
            <p:ph type="sldNum" sz="quarter" idx="12"/>
          </p:nvPr>
        </p:nvSpPr>
        <p:spPr/>
        <p:txBody>
          <a:bodyPr/>
          <a:lstStyle/>
          <a:p>
            <a:fld id="{A52006E8-1235-4E0F-9686-F62A88C7645C}" type="slidenum">
              <a:rPr lang="zh-CN" altLang="en-US" smtClean="0"/>
              <a:pPr/>
              <a:t>14</a:t>
            </a:fld>
            <a:endParaRPr lang="zh-CN" altLang="en-US" dirty="0"/>
          </a:p>
        </p:txBody>
      </p:sp>
      <p:sp>
        <p:nvSpPr>
          <p:cNvPr id="6" name="TextBox 5">
            <a:extLst>
              <a:ext uri="{FF2B5EF4-FFF2-40B4-BE49-F238E27FC236}">
                <a16:creationId xmlns:a16="http://schemas.microsoft.com/office/drawing/2014/main" id="{32391420-0ED3-B480-E441-B1369764FF87}"/>
              </a:ext>
            </a:extLst>
          </p:cNvPr>
          <p:cNvSpPr txBox="1"/>
          <p:nvPr/>
        </p:nvSpPr>
        <p:spPr>
          <a:xfrm>
            <a:off x="5722396" y="510459"/>
            <a:ext cx="3241301" cy="132343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GB" sz="2000" b="1" dirty="0">
                <a:latin typeface="Courier New" panose="02070309020205020404" pitchFamily="49" charset="0"/>
                <a:cs typeface="Courier New" panose="02070309020205020404" pitchFamily="49" charset="0"/>
              </a:rPr>
              <a:t>class</a:t>
            </a:r>
            <a:r>
              <a:rPr lang="en-GB" sz="2000" dirty="0">
                <a:latin typeface="Courier New" panose="02070309020205020404" pitchFamily="49" charset="0"/>
                <a:cs typeface="Courier New" panose="02070309020205020404" pitchFamily="49" charset="0"/>
              </a:rPr>
              <a:t> A {</a:t>
            </a:r>
          </a:p>
          <a:p>
            <a:r>
              <a:rPr lang="en-GB" sz="2000" b="1" dirty="0">
                <a:latin typeface="Courier New" panose="02070309020205020404" pitchFamily="49" charset="0"/>
                <a:cs typeface="Courier New" panose="02070309020205020404" pitchFamily="49" charset="0"/>
              </a:rPr>
              <a:t>    static</a:t>
            </a:r>
            <a:r>
              <a:rPr lang="en-GB" sz="2000" dirty="0">
                <a:latin typeface="Courier New" panose="02070309020205020404" pitchFamily="49" charset="0"/>
                <a:cs typeface="Courier New" panose="02070309020205020404" pitchFamily="49" charset="0"/>
              </a:rPr>
              <a:t> </a:t>
            </a:r>
            <a:r>
              <a:rPr lang="en-GB" sz="2000" b="1" dirty="0">
                <a:latin typeface="Courier New" panose="02070309020205020404" pitchFamily="49" charset="0"/>
                <a:cs typeface="Courier New" panose="02070309020205020404" pitchFamily="49" charset="0"/>
              </a:rPr>
              <a:t>class</a:t>
            </a:r>
            <a:r>
              <a:rPr lang="en-GB" sz="2000" dirty="0">
                <a:latin typeface="Courier New" panose="02070309020205020404" pitchFamily="49" charset="0"/>
                <a:cs typeface="Courier New" panose="02070309020205020404" pitchFamily="49" charset="0"/>
              </a:rPr>
              <a:t> B {</a:t>
            </a:r>
          </a:p>
          <a:p>
            <a:r>
              <a:rPr lang="en-GB" sz="2000" dirty="0">
                <a:latin typeface="Courier New" panose="02070309020205020404" pitchFamily="49" charset="0"/>
                <a:cs typeface="Courier New" panose="02070309020205020404" pitchFamily="49" charset="0"/>
              </a:rPr>
              <a:t>    }</a:t>
            </a:r>
          </a:p>
          <a:p>
            <a:r>
              <a:rPr lang="en-GB"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9284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4509-9D30-6B3D-9C68-000F108516EB}"/>
              </a:ext>
            </a:extLst>
          </p:cNvPr>
          <p:cNvSpPr>
            <a:spLocks noGrp="1"/>
          </p:cNvSpPr>
          <p:nvPr>
            <p:ph type="title"/>
          </p:nvPr>
        </p:nvSpPr>
        <p:spPr/>
        <p:txBody>
          <a:bodyPr/>
          <a:lstStyle/>
          <a:p>
            <a:r>
              <a:rPr lang="en-US" dirty="0"/>
              <a:t>Static Nested Classes: Example</a:t>
            </a:r>
            <a:endParaRPr lang="en-GB" dirty="0"/>
          </a:p>
        </p:txBody>
      </p:sp>
      <p:sp>
        <p:nvSpPr>
          <p:cNvPr id="4" name="Date Placeholder 3">
            <a:extLst>
              <a:ext uri="{FF2B5EF4-FFF2-40B4-BE49-F238E27FC236}">
                <a16:creationId xmlns:a16="http://schemas.microsoft.com/office/drawing/2014/main" id="{45DC7007-F6D5-CE63-C31F-4664FC4ACA0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A7DBA738-B5ED-B111-7646-17B7A6CB51DE}"/>
              </a:ext>
            </a:extLst>
          </p:cNvPr>
          <p:cNvSpPr>
            <a:spLocks noGrp="1"/>
          </p:cNvSpPr>
          <p:nvPr>
            <p:ph type="sldNum" sz="quarter" idx="12"/>
          </p:nvPr>
        </p:nvSpPr>
        <p:spPr/>
        <p:txBody>
          <a:bodyPr/>
          <a:lstStyle/>
          <a:p>
            <a:fld id="{A52006E8-1235-4E0F-9686-F62A88C7645C}" type="slidenum">
              <a:rPr lang="zh-CN" altLang="en-US" smtClean="0"/>
              <a:pPr/>
              <a:t>15</a:t>
            </a:fld>
            <a:endParaRPr lang="zh-CN" altLang="en-US" dirty="0"/>
          </a:p>
        </p:txBody>
      </p:sp>
      <p:pic>
        <p:nvPicPr>
          <p:cNvPr id="7" name="Content Placeholder 3">
            <a:extLst>
              <a:ext uri="{FF2B5EF4-FFF2-40B4-BE49-F238E27FC236}">
                <a16:creationId xmlns:a16="http://schemas.microsoft.com/office/drawing/2014/main" id="{BA48F25F-B0A2-20D0-BBAC-FA737E5CFD1E}"/>
              </a:ext>
            </a:extLst>
          </p:cNvPr>
          <p:cNvPicPr>
            <a:picLocks noGrp="1" noChangeAspect="1"/>
          </p:cNvPicPr>
          <p:nvPr>
            <p:ph idx="1"/>
          </p:nvPr>
        </p:nvPicPr>
        <p:blipFill>
          <a:blip r:embed="rId2"/>
          <a:stretch>
            <a:fillRect/>
          </a:stretch>
        </p:blipFill>
        <p:spPr>
          <a:xfrm>
            <a:off x="806575" y="1080607"/>
            <a:ext cx="7530850" cy="5640869"/>
          </a:xfrm>
          <a:prstGeom prst="rect">
            <a:avLst/>
          </a:prstGeom>
        </p:spPr>
      </p:pic>
    </p:spTree>
    <p:extLst>
      <p:ext uri="{BB962C8B-B14F-4D97-AF65-F5344CB8AC3E}">
        <p14:creationId xmlns:p14="http://schemas.microsoft.com/office/powerpoint/2010/main" val="2600644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D470-D231-4DFC-D844-CAD343EADC44}"/>
              </a:ext>
            </a:extLst>
          </p:cNvPr>
          <p:cNvSpPr>
            <a:spLocks noGrp="1"/>
          </p:cNvSpPr>
          <p:nvPr>
            <p:ph type="title"/>
          </p:nvPr>
        </p:nvSpPr>
        <p:spPr/>
        <p:txBody>
          <a:bodyPr/>
          <a:lstStyle/>
          <a:p>
            <a:r>
              <a:rPr lang="en-US" dirty="0"/>
              <a:t>Non-static Nested Classes</a:t>
            </a:r>
            <a:endParaRPr lang="en-GB" dirty="0"/>
          </a:p>
        </p:txBody>
      </p:sp>
      <p:sp>
        <p:nvSpPr>
          <p:cNvPr id="3" name="Content Placeholder 2">
            <a:extLst>
              <a:ext uri="{FF2B5EF4-FFF2-40B4-BE49-F238E27FC236}">
                <a16:creationId xmlns:a16="http://schemas.microsoft.com/office/drawing/2014/main" id="{499FE7FF-D1F7-0940-C3FF-C113F714336E}"/>
              </a:ext>
            </a:extLst>
          </p:cNvPr>
          <p:cNvSpPr>
            <a:spLocks noGrp="1"/>
          </p:cNvSpPr>
          <p:nvPr>
            <p:ph idx="1"/>
          </p:nvPr>
        </p:nvSpPr>
        <p:spPr/>
        <p:txBody>
          <a:bodyPr>
            <a:normAutofit lnSpcReduction="10000"/>
          </a:bodyPr>
          <a:lstStyle/>
          <a:p>
            <a:r>
              <a:rPr lang="en-US" dirty="0"/>
              <a:t>Inner class is associated with an instance of its enclosing class and has </a:t>
            </a:r>
            <a:r>
              <a:rPr lang="en-US" u="sng" dirty="0"/>
              <a:t>direct access</a:t>
            </a:r>
            <a:r>
              <a:rPr lang="en-US" dirty="0"/>
              <a:t> to that object's methods and fields.</a:t>
            </a:r>
          </a:p>
          <a:p>
            <a:pPr lvl="1"/>
            <a:r>
              <a:rPr lang="en-US" dirty="0"/>
              <a:t>You must create an object of the outer class first.</a:t>
            </a:r>
          </a:p>
          <a:p>
            <a:pPr lvl="1"/>
            <a:endParaRPr lang="en-US" dirty="0"/>
          </a:p>
          <a:p>
            <a:pPr lvl="1"/>
            <a:endParaRPr lang="en-US" dirty="0"/>
          </a:p>
          <a:p>
            <a:pPr lvl="1"/>
            <a:endParaRPr lang="en-US" dirty="0"/>
          </a:p>
          <a:p>
            <a:pPr lvl="1"/>
            <a:endParaRPr lang="en-US" dirty="0"/>
          </a:p>
          <a:p>
            <a:pPr lvl="1"/>
            <a:endParaRPr lang="en-US" dirty="0"/>
          </a:p>
          <a:p>
            <a:pPr lvl="1"/>
            <a:r>
              <a:rPr lang="en-US" dirty="0" err="1"/>
              <a:t>OuterClass</a:t>
            </a:r>
            <a:r>
              <a:rPr lang="en-US" dirty="0"/>
              <a:t> </a:t>
            </a:r>
            <a:r>
              <a:rPr lang="en-US" dirty="0" err="1"/>
              <a:t>outerObject</a:t>
            </a:r>
            <a:r>
              <a:rPr lang="en-US" dirty="0"/>
              <a:t> = new </a:t>
            </a:r>
            <a:r>
              <a:rPr lang="en-US" dirty="0" err="1"/>
              <a:t>OuterClass</a:t>
            </a:r>
            <a:r>
              <a:rPr lang="en-US" dirty="0"/>
              <a:t>();</a:t>
            </a:r>
          </a:p>
          <a:p>
            <a:pPr lvl="1"/>
            <a:r>
              <a:rPr lang="en-US" dirty="0" err="1"/>
              <a:t>OuterClass.InnerClass</a:t>
            </a:r>
            <a:r>
              <a:rPr lang="en-US" dirty="0"/>
              <a:t> </a:t>
            </a:r>
            <a:r>
              <a:rPr lang="en-US" dirty="0" err="1"/>
              <a:t>innerObject</a:t>
            </a:r>
            <a:r>
              <a:rPr lang="en-US" dirty="0"/>
              <a:t> = 			</a:t>
            </a:r>
            <a:r>
              <a:rPr lang="en-US" dirty="0" err="1"/>
              <a:t>outerObject.new</a:t>
            </a:r>
            <a:r>
              <a:rPr lang="en-US" dirty="0"/>
              <a:t> </a:t>
            </a:r>
            <a:r>
              <a:rPr lang="en-US" dirty="0" err="1"/>
              <a:t>InnerClass</a:t>
            </a:r>
            <a:r>
              <a:rPr lang="en-US" dirty="0"/>
              <a:t>();</a:t>
            </a:r>
          </a:p>
          <a:p>
            <a:pPr lvl="1"/>
            <a:endParaRPr lang="en-US" dirty="0"/>
          </a:p>
          <a:p>
            <a:r>
              <a:rPr lang="en-US" dirty="0"/>
              <a:t>Inner class cannot have static members. </a:t>
            </a:r>
          </a:p>
          <a:p>
            <a:pPr lvl="1"/>
            <a:r>
              <a:rPr lang="en-US" dirty="0"/>
              <a:t>It can have </a:t>
            </a:r>
            <a:r>
              <a:rPr lang="en-US" dirty="0">
                <a:latin typeface="Courier New" panose="02070309020205020404" pitchFamily="49" charset="0"/>
                <a:cs typeface="Courier New" panose="02070309020205020404" pitchFamily="49" charset="0"/>
              </a:rPr>
              <a:t>static final</a:t>
            </a:r>
            <a:r>
              <a:rPr lang="en-US" dirty="0"/>
              <a:t> variables though.</a:t>
            </a:r>
          </a:p>
        </p:txBody>
      </p:sp>
      <p:sp>
        <p:nvSpPr>
          <p:cNvPr id="4" name="Date Placeholder 3">
            <a:extLst>
              <a:ext uri="{FF2B5EF4-FFF2-40B4-BE49-F238E27FC236}">
                <a16:creationId xmlns:a16="http://schemas.microsoft.com/office/drawing/2014/main" id="{B85D104B-656E-516E-F851-ACDE4D4C0A87}"/>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956BAB30-CBB3-133B-C87B-BA466B7885B7}"/>
              </a:ext>
            </a:extLst>
          </p:cNvPr>
          <p:cNvSpPr>
            <a:spLocks noGrp="1"/>
          </p:cNvSpPr>
          <p:nvPr>
            <p:ph type="sldNum" sz="quarter" idx="12"/>
          </p:nvPr>
        </p:nvSpPr>
        <p:spPr/>
        <p:txBody>
          <a:bodyPr/>
          <a:lstStyle/>
          <a:p>
            <a:fld id="{A52006E8-1235-4E0F-9686-F62A88C7645C}" type="slidenum">
              <a:rPr lang="zh-CN" altLang="en-US" smtClean="0"/>
              <a:pPr/>
              <a:t>16</a:t>
            </a:fld>
            <a:endParaRPr lang="zh-CN" altLang="en-US" dirty="0"/>
          </a:p>
        </p:txBody>
      </p:sp>
      <p:sp>
        <p:nvSpPr>
          <p:cNvPr id="6" name="TextBox 5">
            <a:extLst>
              <a:ext uri="{FF2B5EF4-FFF2-40B4-BE49-F238E27FC236}">
                <a16:creationId xmlns:a16="http://schemas.microsoft.com/office/drawing/2014/main" id="{E14EAF0D-22FB-8DDF-0F17-1A6624393C4D}"/>
              </a:ext>
            </a:extLst>
          </p:cNvPr>
          <p:cNvSpPr txBox="1"/>
          <p:nvPr/>
        </p:nvSpPr>
        <p:spPr>
          <a:xfrm>
            <a:off x="2109762" y="2597015"/>
            <a:ext cx="2185214" cy="1323439"/>
          </a:xfrm>
          <a:prstGeom prst="rect">
            <a:avLst/>
          </a:prstGeom>
          <a:solidFill>
            <a:schemeClr val="bg1"/>
          </a:solidFill>
          <a:effectLst>
            <a:outerShdw blurRad="63500" sx="102000" sy="102000" algn="ctr" rotWithShape="0">
              <a:prstClr val="black">
                <a:alpha val="40000"/>
              </a:prstClr>
            </a:outerShdw>
          </a:effectLst>
        </p:spPr>
        <p:txBody>
          <a:bodyPr wrap="none" rtlCol="0">
            <a:spAutoFit/>
          </a:bodyPr>
          <a:lstStyle/>
          <a:p>
            <a:r>
              <a:rPr lang="en-GB" sz="2000" b="1" dirty="0">
                <a:latin typeface="Courier New" panose="02070309020205020404" pitchFamily="49" charset="0"/>
                <a:cs typeface="Courier New" panose="02070309020205020404" pitchFamily="49" charset="0"/>
              </a:rPr>
              <a:t>class</a:t>
            </a:r>
            <a:r>
              <a:rPr lang="en-GB" sz="2000" dirty="0">
                <a:latin typeface="Courier New" panose="02070309020205020404" pitchFamily="49" charset="0"/>
                <a:cs typeface="Courier New" panose="02070309020205020404" pitchFamily="49" charset="0"/>
              </a:rPr>
              <a:t> A {</a:t>
            </a:r>
          </a:p>
          <a:p>
            <a:r>
              <a:rPr lang="en-GB" sz="2000" dirty="0">
                <a:latin typeface="Courier New" panose="02070309020205020404" pitchFamily="49" charset="0"/>
                <a:cs typeface="Courier New" panose="02070309020205020404" pitchFamily="49" charset="0"/>
              </a:rPr>
              <a:t>    </a:t>
            </a:r>
            <a:r>
              <a:rPr lang="en-GB" sz="2000" b="1" dirty="0">
                <a:latin typeface="Courier New" panose="02070309020205020404" pitchFamily="49" charset="0"/>
                <a:cs typeface="Courier New" panose="02070309020205020404" pitchFamily="49" charset="0"/>
              </a:rPr>
              <a:t>class</a:t>
            </a:r>
            <a:r>
              <a:rPr lang="en-GB" sz="2000" dirty="0">
                <a:latin typeface="Courier New" panose="02070309020205020404" pitchFamily="49" charset="0"/>
                <a:cs typeface="Courier New" panose="02070309020205020404" pitchFamily="49" charset="0"/>
              </a:rPr>
              <a:t> B {</a:t>
            </a:r>
          </a:p>
          <a:p>
            <a:r>
              <a:rPr lang="en-GB" sz="2000" dirty="0">
                <a:latin typeface="Courier New" panose="02070309020205020404" pitchFamily="49" charset="0"/>
                <a:cs typeface="Courier New" panose="02070309020205020404" pitchFamily="49" charset="0"/>
              </a:rPr>
              <a:t>    }</a:t>
            </a:r>
          </a:p>
          <a:p>
            <a:r>
              <a:rPr lang="en-GB"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850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6D27-1AD4-DE88-8E87-E96E197531F6}"/>
              </a:ext>
            </a:extLst>
          </p:cNvPr>
          <p:cNvSpPr>
            <a:spLocks noGrp="1"/>
          </p:cNvSpPr>
          <p:nvPr>
            <p:ph type="title"/>
          </p:nvPr>
        </p:nvSpPr>
        <p:spPr/>
        <p:txBody>
          <a:bodyPr/>
          <a:lstStyle/>
          <a:p>
            <a:r>
              <a:rPr lang="en-US" dirty="0"/>
              <a:t>Non-static Nested Classes: Example</a:t>
            </a:r>
            <a:endParaRPr lang="en-GB" dirty="0"/>
          </a:p>
        </p:txBody>
      </p:sp>
      <p:sp>
        <p:nvSpPr>
          <p:cNvPr id="4" name="Date Placeholder 3">
            <a:extLst>
              <a:ext uri="{FF2B5EF4-FFF2-40B4-BE49-F238E27FC236}">
                <a16:creationId xmlns:a16="http://schemas.microsoft.com/office/drawing/2014/main" id="{D3EFE652-A96C-B5C5-A8FA-5996C3C29A10}"/>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5E3D95F2-0855-D1AC-83AD-6C6B2BDE9A8F}"/>
              </a:ext>
            </a:extLst>
          </p:cNvPr>
          <p:cNvSpPr>
            <a:spLocks noGrp="1"/>
          </p:cNvSpPr>
          <p:nvPr>
            <p:ph type="sldNum" sz="quarter" idx="12"/>
          </p:nvPr>
        </p:nvSpPr>
        <p:spPr/>
        <p:txBody>
          <a:bodyPr/>
          <a:lstStyle/>
          <a:p>
            <a:fld id="{A52006E8-1235-4E0F-9686-F62A88C7645C}" type="slidenum">
              <a:rPr lang="zh-CN" altLang="en-US" smtClean="0"/>
              <a:pPr/>
              <a:t>17</a:t>
            </a:fld>
            <a:endParaRPr lang="zh-CN" altLang="en-US" dirty="0"/>
          </a:p>
        </p:txBody>
      </p:sp>
      <p:pic>
        <p:nvPicPr>
          <p:cNvPr id="6" name="Content Placeholder 3">
            <a:extLst>
              <a:ext uri="{FF2B5EF4-FFF2-40B4-BE49-F238E27FC236}">
                <a16:creationId xmlns:a16="http://schemas.microsoft.com/office/drawing/2014/main" id="{F6F3669B-2F15-483A-E9DD-84C29E2AEC7F}"/>
              </a:ext>
            </a:extLst>
          </p:cNvPr>
          <p:cNvPicPr>
            <a:picLocks noGrp="1" noChangeAspect="1"/>
          </p:cNvPicPr>
          <p:nvPr>
            <p:ph idx="1"/>
          </p:nvPr>
        </p:nvPicPr>
        <p:blipFill>
          <a:blip r:embed="rId2"/>
          <a:stretch>
            <a:fillRect/>
          </a:stretch>
        </p:blipFill>
        <p:spPr>
          <a:xfrm>
            <a:off x="780817" y="881011"/>
            <a:ext cx="7582366" cy="5679456"/>
          </a:xfrm>
          <a:prstGeom prst="rect">
            <a:avLst/>
          </a:prstGeom>
        </p:spPr>
      </p:pic>
      <p:cxnSp>
        <p:nvCxnSpPr>
          <p:cNvPr id="7" name="Straight Connector 6">
            <a:extLst>
              <a:ext uri="{FF2B5EF4-FFF2-40B4-BE49-F238E27FC236}">
                <a16:creationId xmlns:a16="http://schemas.microsoft.com/office/drawing/2014/main" id="{D7DC230E-9576-1111-BE6B-C21B9869D32C}"/>
              </a:ext>
            </a:extLst>
          </p:cNvPr>
          <p:cNvCxnSpPr/>
          <p:nvPr/>
        </p:nvCxnSpPr>
        <p:spPr>
          <a:xfrm>
            <a:off x="3186602" y="1994538"/>
            <a:ext cx="0" cy="446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510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6729-3FD0-45E7-B46C-2689FD70DD46}"/>
              </a:ext>
            </a:extLst>
          </p:cNvPr>
          <p:cNvSpPr>
            <a:spLocks noGrp="1"/>
          </p:cNvSpPr>
          <p:nvPr>
            <p:ph type="title"/>
          </p:nvPr>
        </p:nvSpPr>
        <p:spPr/>
        <p:txBody>
          <a:bodyPr/>
          <a:lstStyle/>
          <a:p>
            <a:r>
              <a:rPr lang="en-US" altLang="zh-CN" dirty="0"/>
              <a:t>Nested Classes: Shadowing</a:t>
            </a:r>
            <a:endParaRPr lang="zh-CN" altLang="en-US" dirty="0"/>
          </a:p>
        </p:txBody>
      </p:sp>
      <p:sp>
        <p:nvSpPr>
          <p:cNvPr id="3" name="Content Placeholder 2">
            <a:extLst>
              <a:ext uri="{FF2B5EF4-FFF2-40B4-BE49-F238E27FC236}">
                <a16:creationId xmlns:a16="http://schemas.microsoft.com/office/drawing/2014/main" id="{D98AF9D0-2C5C-4031-A2A5-8C580EF228AE}"/>
              </a:ext>
            </a:extLst>
          </p:cNvPr>
          <p:cNvSpPr>
            <a:spLocks noGrp="1"/>
          </p:cNvSpPr>
          <p:nvPr>
            <p:ph idx="1"/>
          </p:nvPr>
        </p:nvSpPr>
        <p:spPr/>
        <p:txBody>
          <a:bodyPr/>
          <a:lstStyle/>
          <a:p>
            <a:r>
              <a:rPr lang="en-US" altLang="zh-CN" dirty="0"/>
              <a:t>Details: </a:t>
            </a:r>
            <a:r>
              <a:rPr lang="en-US" altLang="zh-CN" sz="2400" dirty="0">
                <a:hlinkClick r:id="rId3"/>
              </a:rPr>
              <a:t>https://docs.oracle.com/javase/tutorial/java/javaOO/nested.html</a:t>
            </a:r>
            <a:endParaRPr lang="en-US" altLang="zh-CN" sz="2400" dirty="0"/>
          </a:p>
          <a:p>
            <a:endParaRPr lang="zh-CN" altLang="en-US" dirty="0"/>
          </a:p>
        </p:txBody>
      </p:sp>
      <p:sp>
        <p:nvSpPr>
          <p:cNvPr id="4" name="Date Placeholder 3">
            <a:extLst>
              <a:ext uri="{FF2B5EF4-FFF2-40B4-BE49-F238E27FC236}">
                <a16:creationId xmlns:a16="http://schemas.microsoft.com/office/drawing/2014/main" id="{7D2A7FFF-BB29-496B-AE14-2160C700B17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60EFA24B-EF15-4C24-B3B1-64BE02A5463A}"/>
              </a:ext>
            </a:extLst>
          </p:cNvPr>
          <p:cNvSpPr>
            <a:spLocks noGrp="1"/>
          </p:cNvSpPr>
          <p:nvPr>
            <p:ph type="sldNum" sz="quarter" idx="12"/>
          </p:nvPr>
        </p:nvSpPr>
        <p:spPr/>
        <p:txBody>
          <a:bodyPr/>
          <a:lstStyle/>
          <a:p>
            <a:fld id="{A52006E8-1235-4E0F-9686-F62A88C7645C}" type="slidenum">
              <a:rPr lang="zh-CN" altLang="en-US" smtClean="0"/>
              <a:pPr/>
              <a:t>18</a:t>
            </a:fld>
            <a:endParaRPr lang="zh-CN" altLang="en-US" dirty="0"/>
          </a:p>
        </p:txBody>
      </p:sp>
      <p:sp>
        <p:nvSpPr>
          <p:cNvPr id="6" name="Rectangle 5">
            <a:extLst>
              <a:ext uri="{FF2B5EF4-FFF2-40B4-BE49-F238E27FC236}">
                <a16:creationId xmlns:a16="http://schemas.microsoft.com/office/drawing/2014/main" id="{45CA8100-A14B-4AA7-B47C-B84705A92CF8}"/>
              </a:ext>
            </a:extLst>
          </p:cNvPr>
          <p:cNvSpPr/>
          <p:nvPr/>
        </p:nvSpPr>
        <p:spPr>
          <a:xfrm>
            <a:off x="628650" y="2461001"/>
            <a:ext cx="7886700" cy="378565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lang="en-US" sz="1600" b="1" dirty="0">
                <a:solidFill>
                  <a:srgbClr val="000080"/>
                </a:solidFill>
                <a:latin typeface="Consolas" panose="020B0609020204030204" pitchFamily="49" charset="0"/>
                <a:cs typeface="Consolas" panose="020B0609020204030204" pitchFamily="49" charset="0"/>
              </a:rPr>
              <a:t>public class </a:t>
            </a:r>
            <a:r>
              <a:rPr lang="en-US" sz="1600" dirty="0">
                <a:latin typeface="Consolas" panose="020B0609020204030204" pitchFamily="49" charset="0"/>
                <a:cs typeface="Consolas" panose="020B0609020204030204" pitchFamily="49" charset="0"/>
              </a:rPr>
              <a:t>A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000080"/>
                </a:solidFill>
                <a:latin typeface="Consolas" panose="020B0609020204030204" pitchFamily="49" charset="0"/>
                <a:cs typeface="Consolas" panose="020B0609020204030204" pitchFamily="49" charset="0"/>
              </a:rPr>
              <a:t>int </a:t>
            </a:r>
            <a:r>
              <a:rPr lang="en-US" sz="1600" b="1" dirty="0">
                <a:solidFill>
                  <a:srgbClr val="660E7A"/>
                </a:solidFill>
                <a:latin typeface="Consolas" panose="020B0609020204030204" pitchFamily="49" charset="0"/>
                <a:cs typeface="Consolas" panose="020B0609020204030204" pitchFamily="49" charset="0"/>
              </a:rPr>
              <a:t>x </a:t>
            </a:r>
            <a:r>
              <a:rPr lang="en-US" sz="1600" dirty="0">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1</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000080"/>
                </a:solidFill>
                <a:latin typeface="Consolas" panose="020B0609020204030204" pitchFamily="49" charset="0"/>
                <a:cs typeface="Consolas" panose="020B0609020204030204" pitchFamily="49" charset="0"/>
              </a:rPr>
              <a:t>class </a:t>
            </a:r>
            <a:r>
              <a:rPr lang="en-US" sz="1600" dirty="0">
                <a:latin typeface="Consolas" panose="020B0609020204030204" pitchFamily="49" charset="0"/>
                <a:cs typeface="Consolas" panose="020B0609020204030204" pitchFamily="49" charset="0"/>
              </a:rPr>
              <a:t>B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000080"/>
                </a:solidFill>
                <a:latin typeface="Consolas" panose="020B0609020204030204" pitchFamily="49" charset="0"/>
                <a:cs typeface="Consolas" panose="020B0609020204030204" pitchFamily="49" charset="0"/>
              </a:rPr>
              <a:t>int </a:t>
            </a:r>
            <a:r>
              <a:rPr lang="en-US" sz="1600" b="1" dirty="0">
                <a:solidFill>
                  <a:srgbClr val="660E7A"/>
                </a:solidFill>
                <a:latin typeface="Consolas" panose="020B0609020204030204" pitchFamily="49" charset="0"/>
                <a:cs typeface="Consolas" panose="020B0609020204030204" pitchFamily="49" charset="0"/>
              </a:rPr>
              <a:t>x </a:t>
            </a:r>
            <a:r>
              <a:rPr lang="en-US" sz="1600" dirty="0">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2</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000080"/>
                </a:solidFill>
                <a:latin typeface="Consolas" panose="020B0609020204030204" pitchFamily="49" charset="0"/>
                <a:cs typeface="Consolas" panose="020B0609020204030204" pitchFamily="49" charset="0"/>
              </a:rPr>
              <a:t>void </a:t>
            </a:r>
            <a:r>
              <a:rPr lang="en-US" sz="1600" dirty="0" err="1">
                <a:latin typeface="Consolas" panose="020B0609020204030204" pitchFamily="49" charset="0"/>
                <a:cs typeface="Consolas" panose="020B0609020204030204" pitchFamily="49" charset="0"/>
              </a:rPr>
              <a:t>testX</a:t>
            </a:r>
            <a:r>
              <a:rPr lang="en-US" sz="1600" dirty="0">
                <a:latin typeface="Consolas" panose="020B0609020204030204" pitchFamily="49" charset="0"/>
                <a:cs typeface="Consolas" panose="020B0609020204030204" pitchFamily="49" charset="0"/>
              </a:rPr>
              <a:t>(</a:t>
            </a:r>
            <a:r>
              <a:rPr lang="en-US" sz="1600" b="1" dirty="0">
                <a:solidFill>
                  <a:srgbClr val="000080"/>
                </a:solidFill>
                <a:latin typeface="Consolas" panose="020B0609020204030204" pitchFamily="49" charset="0"/>
                <a:cs typeface="Consolas" panose="020B0609020204030204" pitchFamily="49" charset="0"/>
              </a:rPr>
              <a:t>int </a:t>
            </a:r>
            <a:r>
              <a:rPr lang="en-US" sz="1600" dirty="0">
                <a:latin typeface="Consolas" panose="020B0609020204030204" pitchFamily="49" charset="0"/>
                <a:cs typeface="Consolas" panose="020B0609020204030204" pitchFamily="49" charset="0"/>
              </a:rPr>
              <a:t>x)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System.</a:t>
            </a:r>
            <a:r>
              <a:rPr lang="en-US" sz="1600" b="1" i="1" dirty="0" err="1">
                <a:solidFill>
                  <a:srgbClr val="660E7A"/>
                </a:solidFill>
                <a:latin typeface="Consolas" panose="020B0609020204030204" pitchFamily="49" charset="0"/>
                <a:cs typeface="Consolas" panose="020B0609020204030204" pitchFamily="49" charset="0"/>
              </a:rPr>
              <a:t>out</a:t>
            </a:r>
            <a:r>
              <a:rPr lang="en-US" sz="1600" dirty="0" err="1">
                <a:latin typeface="Consolas" panose="020B0609020204030204" pitchFamily="49" charset="0"/>
                <a:cs typeface="Consolas" panose="020B0609020204030204" pitchFamily="49" charset="0"/>
              </a:rPr>
              <a:t>.printf</a:t>
            </a:r>
            <a:r>
              <a:rPr lang="en-US" sz="1600" dirty="0">
                <a:latin typeface="Consolas" panose="020B0609020204030204" pitchFamily="49" charset="0"/>
                <a:cs typeface="Consolas" panose="020B0609020204030204" pitchFamily="49" charset="0"/>
              </a:rPr>
              <a:t>(</a:t>
            </a:r>
            <a:r>
              <a:rPr lang="en-US" sz="1600" b="1" dirty="0">
                <a:solidFill>
                  <a:srgbClr val="008000"/>
                </a:solidFill>
                <a:latin typeface="Consolas" panose="020B0609020204030204" pitchFamily="49" charset="0"/>
                <a:cs typeface="Consolas" panose="020B0609020204030204" pitchFamily="49" charset="0"/>
              </a:rPr>
              <a:t>"%d, %d, %d</a:t>
            </a:r>
            <a:r>
              <a:rPr lang="en-US" sz="1600" b="1" dirty="0">
                <a:solidFill>
                  <a:srgbClr val="000080"/>
                </a:solidFill>
                <a:latin typeface="Consolas" panose="020B0609020204030204" pitchFamily="49" charset="0"/>
                <a:cs typeface="Consolas" panose="020B0609020204030204" pitchFamily="49" charset="0"/>
              </a:rPr>
              <a:t>\n</a:t>
            </a:r>
            <a:r>
              <a:rPr lang="en-US" sz="1600" b="1" dirty="0">
                <a:solidFill>
                  <a:srgbClr val="00800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x, </a:t>
            </a:r>
            <a:r>
              <a:rPr lang="en-US" sz="1600" b="1" dirty="0" err="1">
                <a:solidFill>
                  <a:srgbClr val="000080"/>
                </a:solidFill>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sz="1600" b="1" dirty="0" err="1">
                <a:solidFill>
                  <a:srgbClr val="660E7A"/>
                </a:solidFill>
                <a:latin typeface="Consolas" panose="020B0609020204030204" pitchFamily="49" charset="0"/>
                <a:cs typeface="Consolas" panose="020B0609020204030204" pitchFamily="49" charset="0"/>
              </a:rPr>
              <a:t>x</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a:t>
            </a:r>
            <a:r>
              <a:rPr lang="en-US" sz="1600" b="1" dirty="0" err="1">
                <a:solidFill>
                  <a:srgbClr val="000080"/>
                </a:solidFill>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sz="1600" b="1" dirty="0" err="1">
                <a:solidFill>
                  <a:srgbClr val="660E7A"/>
                </a:solidFill>
                <a:latin typeface="Consolas" panose="020B0609020204030204" pitchFamily="49" charset="0"/>
                <a:cs typeface="Consolas" panose="020B0609020204030204" pitchFamily="49" charset="0"/>
              </a:rPr>
              <a:t>x</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000080"/>
                </a:solidFill>
                <a:latin typeface="Consolas" panose="020B0609020204030204" pitchFamily="49" charset="0"/>
                <a:cs typeface="Consolas" panose="020B0609020204030204" pitchFamily="49" charset="0"/>
              </a:rPr>
              <a:t>public static void </a:t>
            </a:r>
            <a:r>
              <a:rPr lang="en-US" sz="1600" dirty="0">
                <a:latin typeface="Consolas" panose="020B0609020204030204" pitchFamily="49" charset="0"/>
                <a:cs typeface="Consolas" panose="020B0609020204030204" pitchFamily="49" charset="0"/>
              </a:rPr>
              <a:t>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 a = </a:t>
            </a:r>
            <a:r>
              <a:rPr lang="en-US" sz="1600" b="1" dirty="0">
                <a:solidFill>
                  <a:srgbClr val="000080"/>
                </a:solidFill>
                <a:latin typeface="Consolas" panose="020B0609020204030204" pitchFamily="49" charset="0"/>
                <a:cs typeface="Consolas" panose="020B0609020204030204" pitchFamily="49" charset="0"/>
              </a:rPr>
              <a:t>new </a:t>
            </a:r>
            <a:r>
              <a:rPr lang="en-US" sz="1600" dirty="0">
                <a:latin typeface="Consolas" panose="020B0609020204030204" pitchFamily="49" charset="0"/>
                <a:cs typeface="Consolas" panose="020B0609020204030204" pitchFamily="49" charset="0"/>
              </a:rPr>
              <a:t>A();</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A.B b = </a:t>
            </a:r>
            <a:r>
              <a:rPr lang="en-US" sz="1600" dirty="0" err="1">
                <a:latin typeface="Consolas" panose="020B0609020204030204" pitchFamily="49" charset="0"/>
                <a:cs typeface="Consolas" panose="020B0609020204030204" pitchFamily="49" charset="0"/>
              </a:rPr>
              <a:t>a.</a:t>
            </a:r>
            <a:r>
              <a:rPr lang="en-US" sz="1600" b="1" dirty="0" err="1">
                <a:solidFill>
                  <a:srgbClr val="000080"/>
                </a:solidFill>
                <a:latin typeface="Consolas" panose="020B0609020204030204" pitchFamily="49" charset="0"/>
                <a:cs typeface="Consolas" panose="020B0609020204030204" pitchFamily="49" charset="0"/>
              </a:rPr>
              <a:t>new</a:t>
            </a:r>
            <a:r>
              <a:rPr lang="en-US" sz="1600" b="1" dirty="0">
                <a:solidFill>
                  <a:srgbClr val="000080"/>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B();</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System.</a:t>
            </a:r>
            <a:r>
              <a:rPr lang="en-US" sz="1600" b="1" i="1" dirty="0" err="1">
                <a:solidFill>
                  <a:srgbClr val="660E7A"/>
                </a:solidFill>
                <a:latin typeface="Consolas" panose="020B0609020204030204" pitchFamily="49" charset="0"/>
                <a:cs typeface="Consolas" panose="020B0609020204030204" pitchFamily="49" charset="0"/>
              </a:rPr>
              <a:t>out</a:t>
            </a:r>
            <a:r>
              <a:rPr lang="en-US" sz="1600" dirty="0" err="1">
                <a:latin typeface="Consolas" panose="020B0609020204030204" pitchFamily="49" charset="0"/>
                <a:cs typeface="Consolas" panose="020B0609020204030204" pitchFamily="49" charset="0"/>
              </a:rPr>
              <a:t>.printf</a:t>
            </a:r>
            <a:r>
              <a:rPr lang="en-US" sz="1600" dirty="0">
                <a:latin typeface="Consolas" panose="020B0609020204030204" pitchFamily="49" charset="0"/>
                <a:cs typeface="Consolas" panose="020B0609020204030204" pitchFamily="49" charset="0"/>
              </a:rPr>
              <a:t>(</a:t>
            </a:r>
            <a:r>
              <a:rPr lang="en-US" sz="1600" b="1" dirty="0">
                <a:solidFill>
                  <a:srgbClr val="008000"/>
                </a:solidFill>
                <a:latin typeface="Consolas" panose="020B0609020204030204" pitchFamily="49" charset="0"/>
                <a:cs typeface="Consolas" panose="020B0609020204030204" pitchFamily="49" charset="0"/>
              </a:rPr>
              <a:t>"%d, %d</a:t>
            </a:r>
            <a:r>
              <a:rPr lang="en-US" sz="1600" b="1" dirty="0">
                <a:solidFill>
                  <a:srgbClr val="000080"/>
                </a:solidFill>
                <a:latin typeface="Consolas" panose="020B0609020204030204" pitchFamily="49" charset="0"/>
                <a:cs typeface="Consolas" panose="020B0609020204030204" pitchFamily="49" charset="0"/>
              </a:rPr>
              <a:t>\n</a:t>
            </a:r>
            <a:r>
              <a:rPr lang="en-US" sz="1600" b="1" dirty="0">
                <a:solidFill>
                  <a:srgbClr val="00800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a:t>
            </a:r>
            <a:r>
              <a:rPr lang="en-US" sz="1600" b="1" dirty="0" err="1">
                <a:solidFill>
                  <a:srgbClr val="660E7A"/>
                </a:solidFill>
                <a:latin typeface="Consolas" panose="020B0609020204030204" pitchFamily="49" charset="0"/>
                <a:cs typeface="Consolas" panose="020B0609020204030204" pitchFamily="49" charset="0"/>
              </a:rPr>
              <a:t>x</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a:t>
            </a:r>
            <a:r>
              <a:rPr lang="en-US" sz="1600" b="1" dirty="0" err="1">
                <a:solidFill>
                  <a:srgbClr val="660E7A"/>
                </a:solidFill>
                <a:latin typeface="Consolas" panose="020B0609020204030204" pitchFamily="49" charset="0"/>
                <a:cs typeface="Consolas" panose="020B0609020204030204" pitchFamily="49" charset="0"/>
              </a:rPr>
              <a:t>x</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b.testX</a:t>
            </a:r>
            <a:r>
              <a:rPr lang="en-US" sz="1600" dirty="0">
                <a:latin typeface="Consolas" panose="020B0609020204030204" pitchFamily="49" charset="0"/>
                <a:cs typeface="Consolas" panose="020B0609020204030204" pitchFamily="49" charset="0"/>
              </a:rPr>
              <a:t>(</a:t>
            </a:r>
            <a:r>
              <a:rPr lang="en-US" sz="1600" dirty="0">
                <a:solidFill>
                  <a:srgbClr val="0000FF"/>
                </a:solidFill>
                <a:latin typeface="Consolas" panose="020B0609020204030204" pitchFamily="49" charset="0"/>
                <a:cs typeface="Consolas" panose="020B0609020204030204" pitchFamily="49" charset="0"/>
              </a:rPr>
              <a:t>3</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endParaRPr lang="en-GB"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7873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E629-9F2C-4045-8F2A-D407813AA18B}"/>
              </a:ext>
            </a:extLst>
          </p:cNvPr>
          <p:cNvSpPr>
            <a:spLocks noGrp="1"/>
          </p:cNvSpPr>
          <p:nvPr>
            <p:ph type="title"/>
          </p:nvPr>
        </p:nvSpPr>
        <p:spPr/>
        <p:txBody>
          <a:bodyPr/>
          <a:lstStyle/>
          <a:p>
            <a:r>
              <a:rPr lang="en-GB" altLang="zh-CN" dirty="0"/>
              <a:t>Question</a:t>
            </a:r>
            <a:endParaRPr lang="zh-CN" altLang="en-US" dirty="0"/>
          </a:p>
        </p:txBody>
      </p:sp>
      <p:sp>
        <p:nvSpPr>
          <p:cNvPr id="3" name="Content Placeholder 2">
            <a:extLst>
              <a:ext uri="{FF2B5EF4-FFF2-40B4-BE49-F238E27FC236}">
                <a16:creationId xmlns:a16="http://schemas.microsoft.com/office/drawing/2014/main" id="{D8EFD22B-445E-44F5-894F-6F7DCDAB725F}"/>
              </a:ext>
            </a:extLst>
          </p:cNvPr>
          <p:cNvSpPr>
            <a:spLocks noGrp="1"/>
          </p:cNvSpPr>
          <p:nvPr>
            <p:ph idx="1"/>
          </p:nvPr>
        </p:nvSpPr>
        <p:spPr/>
        <p:txBody>
          <a:bodyPr anchor="ctr"/>
          <a:lstStyle/>
          <a:p>
            <a:r>
              <a:rPr lang="en-US" altLang="zh-CN" dirty="0"/>
              <a:t>When are the static final members of inner classes </a:t>
            </a:r>
            <a:r>
              <a:rPr lang="en-US" altLang="zh-CN" dirty="0" err="1"/>
              <a:t>initialised</a:t>
            </a:r>
            <a:r>
              <a:rPr lang="en-US" altLang="zh-CN" dirty="0"/>
              <a:t>?</a:t>
            </a:r>
          </a:p>
          <a:p>
            <a:endParaRPr lang="en-US" altLang="zh-CN" dirty="0"/>
          </a:p>
          <a:p>
            <a:endParaRPr lang="en-US" altLang="zh-CN" dirty="0"/>
          </a:p>
          <a:p>
            <a:r>
              <a:rPr lang="en-US" altLang="zh-CN" dirty="0"/>
              <a:t>Can you write a few lines of code to prove your point?</a:t>
            </a:r>
          </a:p>
          <a:p>
            <a:endParaRPr lang="zh-CN" altLang="en-US" dirty="0"/>
          </a:p>
        </p:txBody>
      </p:sp>
      <p:sp>
        <p:nvSpPr>
          <p:cNvPr id="4" name="Date Placeholder 3">
            <a:extLst>
              <a:ext uri="{FF2B5EF4-FFF2-40B4-BE49-F238E27FC236}">
                <a16:creationId xmlns:a16="http://schemas.microsoft.com/office/drawing/2014/main" id="{77805A35-6792-43B8-8F66-21927AA91E15}"/>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1CC0A495-0794-4D7B-A8CE-358BC641F6D5}"/>
              </a:ext>
            </a:extLst>
          </p:cNvPr>
          <p:cNvSpPr>
            <a:spLocks noGrp="1"/>
          </p:cNvSpPr>
          <p:nvPr>
            <p:ph type="sldNum" sz="quarter" idx="12"/>
          </p:nvPr>
        </p:nvSpPr>
        <p:spPr/>
        <p:txBody>
          <a:bodyPr/>
          <a:lstStyle/>
          <a:p>
            <a:fld id="{A52006E8-1235-4E0F-9686-F62A88C7645C}" type="slidenum">
              <a:rPr lang="zh-CN" altLang="en-US" smtClean="0"/>
              <a:pPr/>
              <a:t>19</a:t>
            </a:fld>
            <a:endParaRPr lang="zh-CN" altLang="en-US" dirty="0"/>
          </a:p>
        </p:txBody>
      </p:sp>
    </p:spTree>
    <p:extLst>
      <p:ext uri="{BB962C8B-B14F-4D97-AF65-F5344CB8AC3E}">
        <p14:creationId xmlns:p14="http://schemas.microsoft.com/office/powerpoint/2010/main" val="375789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5517-8DEA-E2EE-07CF-C31B0E51F2BE}"/>
              </a:ext>
            </a:extLst>
          </p:cNvPr>
          <p:cNvSpPr>
            <a:spLocks noGrp="1"/>
          </p:cNvSpPr>
          <p:nvPr>
            <p:ph type="title"/>
          </p:nvPr>
        </p:nvSpPr>
        <p:spPr/>
        <p:txBody>
          <a:bodyPr/>
          <a:lstStyle/>
          <a:p>
            <a:r>
              <a:rPr lang="en-US" dirty="0"/>
              <a:t>What is Mobile Computing?</a:t>
            </a:r>
            <a:endParaRPr lang="en-GB" dirty="0"/>
          </a:p>
        </p:txBody>
      </p:sp>
      <p:sp>
        <p:nvSpPr>
          <p:cNvPr id="3" name="Content Placeholder 2">
            <a:extLst>
              <a:ext uri="{FF2B5EF4-FFF2-40B4-BE49-F238E27FC236}">
                <a16:creationId xmlns:a16="http://schemas.microsoft.com/office/drawing/2014/main" id="{3AEEDD09-9BEA-6397-E2F0-14765D2791D3}"/>
              </a:ext>
            </a:extLst>
          </p:cNvPr>
          <p:cNvSpPr>
            <a:spLocks noGrp="1"/>
          </p:cNvSpPr>
          <p:nvPr>
            <p:ph idx="1"/>
          </p:nvPr>
        </p:nvSpPr>
        <p:spPr/>
        <p:txBody>
          <a:bodyPr/>
          <a:lstStyle/>
          <a:p>
            <a:r>
              <a:rPr lang="en-US" dirty="0" err="1"/>
              <a:t>About.com</a:t>
            </a:r>
            <a:r>
              <a:rPr lang="en-US" dirty="0"/>
              <a:t>: </a:t>
            </a:r>
            <a:br>
              <a:rPr lang="en-US" dirty="0"/>
            </a:br>
            <a:br>
              <a:rPr lang="en-US" dirty="0"/>
            </a:br>
            <a:r>
              <a:rPr lang="en-US" i="1" dirty="0"/>
              <a:t>“A generic term used to refer to a variety of devices that allow people to access data and information from wherever they are”.</a:t>
            </a:r>
          </a:p>
          <a:p>
            <a:endParaRPr lang="en-US" dirty="0"/>
          </a:p>
          <a:p>
            <a:r>
              <a:rPr lang="en-US" dirty="0"/>
              <a:t>Wikipedia:</a:t>
            </a:r>
            <a:br>
              <a:rPr lang="en-US" dirty="0"/>
            </a:br>
            <a:br>
              <a:rPr lang="en-US" dirty="0"/>
            </a:br>
            <a:r>
              <a:rPr lang="en-US" i="1" dirty="0"/>
              <a:t>“Mobile computing is human–computer interaction by which a computer is expected to be transported during normal usage”</a:t>
            </a:r>
          </a:p>
          <a:p>
            <a:endParaRPr lang="en-US" dirty="0"/>
          </a:p>
          <a:p>
            <a:r>
              <a:rPr lang="en-US" dirty="0" err="1"/>
              <a:t>UoL</a:t>
            </a:r>
            <a:r>
              <a:rPr lang="en-US" dirty="0"/>
              <a:t> COMP327: The study of computing on small devices.</a:t>
            </a:r>
          </a:p>
        </p:txBody>
      </p:sp>
      <p:sp>
        <p:nvSpPr>
          <p:cNvPr id="4" name="Date Placeholder 3">
            <a:extLst>
              <a:ext uri="{FF2B5EF4-FFF2-40B4-BE49-F238E27FC236}">
                <a16:creationId xmlns:a16="http://schemas.microsoft.com/office/drawing/2014/main" id="{0BC9F167-9F10-2ABC-6106-100976102D5A}"/>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2F4EA0C7-09AF-4B84-96D4-EDAF83BB3AB3}"/>
              </a:ext>
            </a:extLst>
          </p:cNvPr>
          <p:cNvSpPr>
            <a:spLocks noGrp="1"/>
          </p:cNvSpPr>
          <p:nvPr>
            <p:ph type="sldNum" sz="quarter" idx="12"/>
          </p:nvPr>
        </p:nvSpPr>
        <p:spPr/>
        <p:txBody>
          <a:bodyPr/>
          <a:lstStyle/>
          <a:p>
            <a:fld id="{A52006E8-1235-4E0F-9686-F62A88C7645C}" type="slidenum">
              <a:rPr lang="zh-CN" altLang="en-US" smtClean="0"/>
              <a:pPr/>
              <a:t>2</a:t>
            </a:fld>
            <a:endParaRPr lang="zh-CN" altLang="en-US" dirty="0"/>
          </a:p>
        </p:txBody>
      </p:sp>
    </p:spTree>
    <p:extLst>
      <p:ext uri="{BB962C8B-B14F-4D97-AF65-F5344CB8AC3E}">
        <p14:creationId xmlns:p14="http://schemas.microsoft.com/office/powerpoint/2010/main" val="2728020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459B-5383-4AC0-B5D0-C8A9A7107B80}"/>
              </a:ext>
            </a:extLst>
          </p:cNvPr>
          <p:cNvSpPr>
            <a:spLocks noGrp="1"/>
          </p:cNvSpPr>
          <p:nvPr>
            <p:ph type="title"/>
          </p:nvPr>
        </p:nvSpPr>
        <p:spPr/>
        <p:txBody>
          <a:bodyPr/>
          <a:lstStyle/>
          <a:p>
            <a:r>
              <a:rPr lang="en-GB" altLang="zh-CN" dirty="0"/>
              <a:t>Variants of Inner Class</a:t>
            </a:r>
            <a:endParaRPr lang="zh-CN" altLang="en-US" dirty="0"/>
          </a:p>
        </p:txBody>
      </p:sp>
      <p:sp>
        <p:nvSpPr>
          <p:cNvPr id="3" name="Content Placeholder 2">
            <a:extLst>
              <a:ext uri="{FF2B5EF4-FFF2-40B4-BE49-F238E27FC236}">
                <a16:creationId xmlns:a16="http://schemas.microsoft.com/office/drawing/2014/main" id="{E2D0E832-4E77-42BE-9770-DA22AD28BCA7}"/>
              </a:ext>
            </a:extLst>
          </p:cNvPr>
          <p:cNvSpPr>
            <a:spLocks noGrp="1"/>
          </p:cNvSpPr>
          <p:nvPr>
            <p:ph idx="1"/>
          </p:nvPr>
        </p:nvSpPr>
        <p:spPr/>
        <p:txBody>
          <a:bodyPr anchor="ctr"/>
          <a:lstStyle/>
          <a:p>
            <a:r>
              <a:rPr lang="en-GB" altLang="zh-CN" dirty="0"/>
              <a:t>There are three variants of inner class:</a:t>
            </a:r>
          </a:p>
          <a:p>
            <a:pPr lvl="1"/>
            <a:r>
              <a:rPr lang="en-GB" altLang="zh-CN" dirty="0"/>
              <a:t>Local classes</a:t>
            </a:r>
          </a:p>
          <a:p>
            <a:pPr lvl="1"/>
            <a:r>
              <a:rPr lang="en-GB" altLang="zh-CN" dirty="0"/>
              <a:t>Anonymous classes</a:t>
            </a:r>
          </a:p>
          <a:p>
            <a:pPr lvl="1"/>
            <a:r>
              <a:rPr lang="en-GB" altLang="zh-CN" dirty="0"/>
              <a:t>Lambda expressions</a:t>
            </a:r>
          </a:p>
          <a:p>
            <a:pPr lvl="2"/>
            <a:endParaRPr lang="en-GB" altLang="zh-CN" dirty="0"/>
          </a:p>
          <a:p>
            <a:r>
              <a:rPr lang="en-US" altLang="zh-CN" b="1" dirty="0"/>
              <a:t>Local classes </a:t>
            </a:r>
            <a:r>
              <a:rPr lang="en-US" altLang="zh-CN" dirty="0"/>
              <a:t>are defined in blocks { … }.</a:t>
            </a:r>
          </a:p>
          <a:p>
            <a:r>
              <a:rPr lang="en-GB" altLang="zh-CN" b="1" dirty="0"/>
              <a:t>Anonymous classes </a:t>
            </a:r>
            <a:r>
              <a:rPr lang="en-GB" altLang="zh-CN" dirty="0"/>
              <a:t>are local classes without class names.</a:t>
            </a:r>
          </a:p>
          <a:p>
            <a:r>
              <a:rPr lang="en-GB" altLang="zh-CN" b="1" dirty="0"/>
              <a:t>Lambda</a:t>
            </a:r>
            <a:r>
              <a:rPr lang="en-GB" altLang="zh-CN" dirty="0"/>
              <a:t> expressions are anonymous classes with only one function.</a:t>
            </a:r>
          </a:p>
          <a:p>
            <a:endParaRPr lang="en-GB" altLang="zh-CN" dirty="0"/>
          </a:p>
          <a:p>
            <a:endParaRPr lang="zh-CN" altLang="en-US" dirty="0"/>
          </a:p>
        </p:txBody>
      </p:sp>
      <p:sp>
        <p:nvSpPr>
          <p:cNvPr id="4" name="Date Placeholder 3">
            <a:extLst>
              <a:ext uri="{FF2B5EF4-FFF2-40B4-BE49-F238E27FC236}">
                <a16:creationId xmlns:a16="http://schemas.microsoft.com/office/drawing/2014/main" id="{93B57A6A-DFDF-4472-9F31-6A3ED40A902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96FE7549-4742-42FB-B171-81C462ADEE2D}"/>
              </a:ext>
            </a:extLst>
          </p:cNvPr>
          <p:cNvSpPr>
            <a:spLocks noGrp="1"/>
          </p:cNvSpPr>
          <p:nvPr>
            <p:ph type="sldNum" sz="quarter" idx="12"/>
          </p:nvPr>
        </p:nvSpPr>
        <p:spPr/>
        <p:txBody>
          <a:bodyPr/>
          <a:lstStyle/>
          <a:p>
            <a:fld id="{A52006E8-1235-4E0F-9686-F62A88C7645C}" type="slidenum">
              <a:rPr lang="zh-CN" altLang="en-US" smtClean="0"/>
              <a:pPr/>
              <a:t>20</a:t>
            </a:fld>
            <a:endParaRPr lang="zh-CN" altLang="en-US" dirty="0"/>
          </a:p>
        </p:txBody>
      </p:sp>
    </p:spTree>
    <p:extLst>
      <p:ext uri="{BB962C8B-B14F-4D97-AF65-F5344CB8AC3E}">
        <p14:creationId xmlns:p14="http://schemas.microsoft.com/office/powerpoint/2010/main" val="4259363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695E-CCB2-4F13-939A-8C3C39626FFA}"/>
              </a:ext>
            </a:extLst>
          </p:cNvPr>
          <p:cNvSpPr>
            <a:spLocks noGrp="1"/>
          </p:cNvSpPr>
          <p:nvPr>
            <p:ph type="title"/>
          </p:nvPr>
        </p:nvSpPr>
        <p:spPr/>
        <p:txBody>
          <a:bodyPr/>
          <a:lstStyle/>
          <a:p>
            <a:r>
              <a:rPr lang="en-US" altLang="zh-CN" dirty="0"/>
              <a:t>Local Classes</a:t>
            </a:r>
            <a:endParaRPr lang="zh-CN" altLang="en-US" dirty="0"/>
          </a:p>
        </p:txBody>
      </p:sp>
      <p:sp>
        <p:nvSpPr>
          <p:cNvPr id="3" name="Content Placeholder 2">
            <a:extLst>
              <a:ext uri="{FF2B5EF4-FFF2-40B4-BE49-F238E27FC236}">
                <a16:creationId xmlns:a16="http://schemas.microsoft.com/office/drawing/2014/main" id="{877E717B-5F83-46A3-A0C5-5995D7DAF884}"/>
              </a:ext>
            </a:extLst>
          </p:cNvPr>
          <p:cNvSpPr>
            <a:spLocks noGrp="1"/>
          </p:cNvSpPr>
          <p:nvPr>
            <p:ph idx="1"/>
          </p:nvPr>
        </p:nvSpPr>
        <p:spPr/>
        <p:txBody>
          <a:bodyPr/>
          <a:lstStyle/>
          <a:p>
            <a:r>
              <a:rPr lang="en-US" altLang="zh-CN" dirty="0"/>
              <a:t>Local classes are similar to inner classes: </a:t>
            </a:r>
          </a:p>
          <a:p>
            <a:pPr lvl="1"/>
            <a:r>
              <a:rPr lang="en-US" altLang="zh-CN" dirty="0"/>
              <a:t>Cannot have static members. </a:t>
            </a:r>
          </a:p>
          <a:p>
            <a:r>
              <a:rPr lang="en-US" altLang="zh-CN" dirty="0"/>
              <a:t>Local classes can only access </a:t>
            </a:r>
            <a:r>
              <a:rPr lang="en-US" altLang="zh-CN" dirty="0">
                <a:latin typeface="Courier New" panose="02070309020205020404" pitchFamily="49" charset="0"/>
                <a:cs typeface="Courier New" panose="02070309020205020404" pitchFamily="49" charset="0"/>
              </a:rPr>
              <a:t>final</a:t>
            </a:r>
            <a:r>
              <a:rPr lang="en-US" altLang="zh-CN" dirty="0"/>
              <a:t> local variables of the function.</a:t>
            </a:r>
          </a:p>
          <a:p>
            <a:r>
              <a:rPr lang="en-US" altLang="zh-CN" dirty="0"/>
              <a:t>Local classes in static methods can only refer to static members of enclosing classes.</a:t>
            </a:r>
          </a:p>
          <a:p>
            <a:r>
              <a:rPr lang="en-US" altLang="zh-CN" dirty="0"/>
              <a:t>If in non-static methods, they </a:t>
            </a:r>
            <a:r>
              <a:rPr lang="en-US" altLang="zh-CN" dirty="0">
                <a:solidFill>
                  <a:srgbClr val="FF0000"/>
                </a:solidFill>
              </a:rPr>
              <a:t>can</a:t>
            </a:r>
            <a:r>
              <a:rPr lang="en-US" altLang="zh-CN" dirty="0"/>
              <a:t> access non-static members of the enclosing classes.</a:t>
            </a:r>
          </a:p>
          <a:p>
            <a:endParaRPr lang="zh-CN" altLang="en-US" dirty="0"/>
          </a:p>
        </p:txBody>
      </p:sp>
      <p:sp>
        <p:nvSpPr>
          <p:cNvPr id="4" name="Date Placeholder 3">
            <a:extLst>
              <a:ext uri="{FF2B5EF4-FFF2-40B4-BE49-F238E27FC236}">
                <a16:creationId xmlns:a16="http://schemas.microsoft.com/office/drawing/2014/main" id="{FE098904-4D75-4A58-AEA1-5BAFC45FF1E9}"/>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694C7EE0-DB5C-4188-BA56-F76EE364A752}"/>
              </a:ext>
            </a:extLst>
          </p:cNvPr>
          <p:cNvSpPr>
            <a:spLocks noGrp="1"/>
          </p:cNvSpPr>
          <p:nvPr>
            <p:ph type="sldNum" sz="quarter" idx="12"/>
          </p:nvPr>
        </p:nvSpPr>
        <p:spPr/>
        <p:txBody>
          <a:bodyPr/>
          <a:lstStyle/>
          <a:p>
            <a:fld id="{A52006E8-1235-4E0F-9686-F62A88C7645C}" type="slidenum">
              <a:rPr lang="zh-CN" altLang="en-US" smtClean="0"/>
              <a:pPr/>
              <a:t>21</a:t>
            </a:fld>
            <a:endParaRPr lang="zh-CN" altLang="en-US" dirty="0"/>
          </a:p>
        </p:txBody>
      </p:sp>
      <p:pic>
        <p:nvPicPr>
          <p:cNvPr id="6" name="图片 3">
            <a:extLst>
              <a:ext uri="{FF2B5EF4-FFF2-40B4-BE49-F238E27FC236}">
                <a16:creationId xmlns:a16="http://schemas.microsoft.com/office/drawing/2014/main" id="{D8E83C13-99C8-4F60-9827-BB268F9E6860}"/>
              </a:ext>
            </a:extLst>
          </p:cNvPr>
          <p:cNvPicPr>
            <a:picLocks noChangeAspect="1"/>
          </p:cNvPicPr>
          <p:nvPr/>
        </p:nvPicPr>
        <p:blipFill>
          <a:blip r:embed="rId2"/>
          <a:stretch>
            <a:fillRect/>
          </a:stretch>
        </p:blipFill>
        <p:spPr>
          <a:xfrm>
            <a:off x="1594480" y="4412850"/>
            <a:ext cx="5955040" cy="18538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04384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7EAA-9566-4858-9CE7-D8092D93A1CC}"/>
              </a:ext>
            </a:extLst>
          </p:cNvPr>
          <p:cNvSpPr>
            <a:spLocks noGrp="1"/>
          </p:cNvSpPr>
          <p:nvPr>
            <p:ph type="title"/>
          </p:nvPr>
        </p:nvSpPr>
        <p:spPr/>
        <p:txBody>
          <a:bodyPr/>
          <a:lstStyle/>
          <a:p>
            <a:r>
              <a:rPr lang="en-US" altLang="zh-CN" dirty="0"/>
              <a:t>Anonymous Classes</a:t>
            </a:r>
            <a:endParaRPr lang="zh-CN" altLang="en-US" dirty="0"/>
          </a:p>
        </p:txBody>
      </p:sp>
      <p:sp>
        <p:nvSpPr>
          <p:cNvPr id="3" name="Content Placeholder 2">
            <a:extLst>
              <a:ext uri="{FF2B5EF4-FFF2-40B4-BE49-F238E27FC236}">
                <a16:creationId xmlns:a16="http://schemas.microsoft.com/office/drawing/2014/main" id="{CBA3933C-24DC-41BC-B3C4-81411F049E08}"/>
              </a:ext>
            </a:extLst>
          </p:cNvPr>
          <p:cNvSpPr>
            <a:spLocks noGrp="1"/>
          </p:cNvSpPr>
          <p:nvPr>
            <p:ph idx="1"/>
          </p:nvPr>
        </p:nvSpPr>
        <p:spPr/>
        <p:txBody>
          <a:bodyPr/>
          <a:lstStyle/>
          <a:p>
            <a:r>
              <a:rPr lang="en-US" altLang="zh-CN" dirty="0"/>
              <a:t>An anonymous class </a:t>
            </a:r>
            <a:r>
              <a:rPr lang="en-US" altLang="zh-CN" u="sng" dirty="0"/>
              <a:t>is a local class</a:t>
            </a:r>
            <a:r>
              <a:rPr lang="en-US" altLang="zh-CN" dirty="0"/>
              <a:t> without a name.</a:t>
            </a:r>
          </a:p>
          <a:p>
            <a:r>
              <a:rPr lang="en-US" altLang="zh-CN" dirty="0"/>
              <a:t>It is defined and instantiated (at the same time) in a single expression using the </a:t>
            </a:r>
            <a:r>
              <a:rPr lang="en-US" altLang="zh-CN" dirty="0">
                <a:latin typeface="Courier New" panose="02070309020205020404" pitchFamily="49" charset="0"/>
                <a:cs typeface="Courier New" panose="02070309020205020404" pitchFamily="49" charset="0"/>
              </a:rPr>
              <a:t>new</a:t>
            </a:r>
            <a:r>
              <a:rPr lang="en-US" altLang="zh-CN" dirty="0"/>
              <a:t> operator.</a:t>
            </a:r>
          </a:p>
          <a:p>
            <a:endParaRPr lang="zh-CN" altLang="en-US" dirty="0"/>
          </a:p>
        </p:txBody>
      </p:sp>
      <p:sp>
        <p:nvSpPr>
          <p:cNvPr id="4" name="Date Placeholder 3">
            <a:extLst>
              <a:ext uri="{FF2B5EF4-FFF2-40B4-BE49-F238E27FC236}">
                <a16:creationId xmlns:a16="http://schemas.microsoft.com/office/drawing/2014/main" id="{5B77EE51-FDDD-4213-AE89-01EF6AA2B1F8}"/>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37481629-0FDB-4824-A69F-9325195E3C39}"/>
              </a:ext>
            </a:extLst>
          </p:cNvPr>
          <p:cNvSpPr>
            <a:spLocks noGrp="1"/>
          </p:cNvSpPr>
          <p:nvPr>
            <p:ph type="sldNum" sz="quarter" idx="12"/>
          </p:nvPr>
        </p:nvSpPr>
        <p:spPr/>
        <p:txBody>
          <a:bodyPr/>
          <a:lstStyle/>
          <a:p>
            <a:fld id="{A52006E8-1235-4E0F-9686-F62A88C7645C}" type="slidenum">
              <a:rPr lang="zh-CN" altLang="en-US" smtClean="0"/>
              <a:pPr/>
              <a:t>22</a:t>
            </a:fld>
            <a:endParaRPr lang="zh-CN" altLang="en-US" dirty="0"/>
          </a:p>
        </p:txBody>
      </p:sp>
      <p:sp>
        <p:nvSpPr>
          <p:cNvPr id="7" name="Rectangle 1">
            <a:extLst>
              <a:ext uri="{FF2B5EF4-FFF2-40B4-BE49-F238E27FC236}">
                <a16:creationId xmlns:a16="http://schemas.microsoft.com/office/drawing/2014/main" id="{D08723C8-CDE8-4314-980E-6BBF91951F26}"/>
              </a:ext>
            </a:extLst>
          </p:cNvPr>
          <p:cNvSpPr>
            <a:spLocks noChangeArrowheads="1"/>
          </p:cNvSpPr>
          <p:nvPr/>
        </p:nvSpPr>
        <p:spPr bwMode="auto">
          <a:xfrm>
            <a:off x="719085" y="2637533"/>
            <a:ext cx="5440555" cy="3539430"/>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public class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MyExample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static interface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Adder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b);</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public static 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run()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return new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Adder()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0" i="0" u="none" strike="noStrike" cap="none" normalizeH="0" baseline="0" dirty="0">
                <a:ln>
                  <a:noFill/>
                </a:ln>
                <a:solidFill>
                  <a:srgbClr val="808000"/>
                </a:solidFill>
                <a:effectLst/>
                <a:latin typeface="Consolas" panose="020B0609020204030204" pitchFamily="49" charset="0"/>
                <a:ea typeface="JetBrains Mono"/>
              </a:rPr>
              <a:t>@Override</a:t>
            </a:r>
            <a:br>
              <a:rPr kumimoji="0" lang="zh-CN" altLang="zh-CN" sz="1600" b="0" i="0" u="none" strike="noStrike" cap="none" normalizeH="0" baseline="0" dirty="0">
                <a:ln>
                  <a:noFill/>
                </a:ln>
                <a:solidFill>
                  <a:srgbClr val="808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808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public 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b)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return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a+b;</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}.add(</a:t>
            </a:r>
            <a:r>
              <a:rPr kumimoji="0" lang="zh-CN" altLang="zh-CN" sz="1600" b="0" i="0" u="none" strike="noStrike" cap="none" normalizeH="0" baseline="0" dirty="0">
                <a:ln>
                  <a:noFill/>
                </a:ln>
                <a:solidFill>
                  <a:srgbClr val="0000FF"/>
                </a:solidFill>
                <a:effectLst/>
                <a:latin typeface="Consolas" panose="020B0609020204030204" pitchFamily="49" charset="0"/>
                <a:ea typeface="JetBrains Mono"/>
              </a:rPr>
              <a:t>1</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0" i="0" u="none" strike="noStrike" cap="none" normalizeH="0" baseline="0" dirty="0">
                <a:ln>
                  <a:noFill/>
                </a:ln>
                <a:solidFill>
                  <a:srgbClr val="0000FF"/>
                </a:solidFill>
                <a:effectLst/>
                <a:latin typeface="Consolas" panose="020B0609020204030204" pitchFamily="49" charset="0"/>
                <a:ea typeface="JetBrains Mono"/>
              </a:rPr>
              <a:t>5</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6234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CFF7-CB28-4046-95F7-0D1AAE824BDF}"/>
              </a:ext>
            </a:extLst>
          </p:cNvPr>
          <p:cNvSpPr>
            <a:spLocks noGrp="1"/>
          </p:cNvSpPr>
          <p:nvPr>
            <p:ph type="title"/>
          </p:nvPr>
        </p:nvSpPr>
        <p:spPr/>
        <p:txBody>
          <a:bodyPr/>
          <a:lstStyle/>
          <a:p>
            <a:r>
              <a:rPr lang="en-US" altLang="zh-CN" dirty="0"/>
              <a:t>Anonymous Classes</a:t>
            </a:r>
            <a:endParaRPr lang="zh-CN" altLang="en-US" dirty="0"/>
          </a:p>
        </p:txBody>
      </p:sp>
      <p:sp>
        <p:nvSpPr>
          <p:cNvPr id="3" name="Content Placeholder 2">
            <a:extLst>
              <a:ext uri="{FF2B5EF4-FFF2-40B4-BE49-F238E27FC236}">
                <a16:creationId xmlns:a16="http://schemas.microsoft.com/office/drawing/2014/main" id="{F4B679A5-8BD5-48DB-A9DA-922F8E77D013}"/>
              </a:ext>
            </a:extLst>
          </p:cNvPr>
          <p:cNvSpPr>
            <a:spLocks noGrp="1"/>
          </p:cNvSpPr>
          <p:nvPr>
            <p:ph idx="1"/>
          </p:nvPr>
        </p:nvSpPr>
        <p:spPr/>
        <p:txBody>
          <a:bodyPr/>
          <a:lstStyle/>
          <a:p>
            <a:r>
              <a:rPr lang="en-US" altLang="zh-CN" dirty="0"/>
              <a:t>An anonymous class must either</a:t>
            </a:r>
          </a:p>
          <a:p>
            <a:pPr lvl="1"/>
            <a:r>
              <a:rPr lang="en-US" altLang="zh-CN" dirty="0"/>
              <a:t>Extend another class</a:t>
            </a:r>
          </a:p>
          <a:p>
            <a:pPr lvl="1"/>
            <a:r>
              <a:rPr lang="en-US" altLang="zh-CN" dirty="0"/>
              <a:t>Or implement an interface</a:t>
            </a:r>
          </a:p>
          <a:p>
            <a:r>
              <a:rPr lang="en-US" altLang="zh-CN" dirty="0"/>
              <a:t>Format:</a:t>
            </a:r>
          </a:p>
          <a:p>
            <a:endParaRPr lang="en-US" altLang="zh-CN" dirty="0"/>
          </a:p>
          <a:p>
            <a:endParaRPr lang="en-US" altLang="zh-CN" dirty="0"/>
          </a:p>
          <a:p>
            <a:endParaRPr lang="en-US" altLang="zh-CN" dirty="0"/>
          </a:p>
          <a:p>
            <a:endParaRPr lang="en-US" altLang="zh-CN" dirty="0"/>
          </a:p>
          <a:p>
            <a:pPr marL="0" indent="0">
              <a:buNone/>
            </a:pPr>
            <a:r>
              <a:rPr lang="en-US" altLang="zh-CN" dirty="0"/>
              <a:t>The constructor name is the same as the superclass name or the interface name.</a:t>
            </a:r>
          </a:p>
          <a:p>
            <a:pPr marL="0" indent="0">
              <a:buNone/>
            </a:pPr>
            <a:r>
              <a:rPr lang="en-US" altLang="zh-CN" dirty="0"/>
              <a:t>*** You </a:t>
            </a:r>
            <a:r>
              <a:rPr lang="en-US" altLang="zh-CN" b="1" dirty="0"/>
              <a:t>cannot</a:t>
            </a:r>
            <a:r>
              <a:rPr lang="en-US" altLang="zh-CN" dirty="0"/>
              <a:t> define your own constructors.</a:t>
            </a:r>
          </a:p>
          <a:p>
            <a:endParaRPr lang="zh-CN" altLang="en-US" dirty="0"/>
          </a:p>
        </p:txBody>
      </p:sp>
      <p:sp>
        <p:nvSpPr>
          <p:cNvPr id="4" name="Date Placeholder 3">
            <a:extLst>
              <a:ext uri="{FF2B5EF4-FFF2-40B4-BE49-F238E27FC236}">
                <a16:creationId xmlns:a16="http://schemas.microsoft.com/office/drawing/2014/main" id="{08B0429D-98F9-401F-A092-C292620037A4}"/>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667BCA1B-6170-4C36-A3EA-F9EC190C7CD5}"/>
              </a:ext>
            </a:extLst>
          </p:cNvPr>
          <p:cNvSpPr>
            <a:spLocks noGrp="1"/>
          </p:cNvSpPr>
          <p:nvPr>
            <p:ph type="sldNum" sz="quarter" idx="12"/>
          </p:nvPr>
        </p:nvSpPr>
        <p:spPr/>
        <p:txBody>
          <a:bodyPr/>
          <a:lstStyle/>
          <a:p>
            <a:fld id="{A52006E8-1235-4E0F-9686-F62A88C7645C}" type="slidenum">
              <a:rPr lang="zh-CN" altLang="en-US" smtClean="0"/>
              <a:pPr/>
              <a:t>23</a:t>
            </a:fld>
            <a:endParaRPr lang="zh-CN" altLang="en-US" dirty="0"/>
          </a:p>
        </p:txBody>
      </p:sp>
      <p:sp>
        <p:nvSpPr>
          <p:cNvPr id="7" name="TextBox 6">
            <a:extLst>
              <a:ext uri="{FF2B5EF4-FFF2-40B4-BE49-F238E27FC236}">
                <a16:creationId xmlns:a16="http://schemas.microsoft.com/office/drawing/2014/main" id="{C08EA750-B76A-4DF8-B80C-25D0DAECBBCE}"/>
              </a:ext>
            </a:extLst>
          </p:cNvPr>
          <p:cNvSpPr txBox="1"/>
          <p:nvPr/>
        </p:nvSpPr>
        <p:spPr>
          <a:xfrm>
            <a:off x="1524837" y="2967335"/>
            <a:ext cx="6094326" cy="923330"/>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marL="0" indent="0">
              <a:buNone/>
            </a:pPr>
            <a:r>
              <a:rPr lang="en-US" altLang="zh-CN" sz="1800" b="1" dirty="0">
                <a:solidFill>
                  <a:schemeClr val="accent1"/>
                </a:solidFill>
                <a:latin typeface="Courier New" panose="02070309020205020404" pitchFamily="49" charset="0"/>
                <a:cs typeface="Courier New" panose="02070309020205020404" pitchFamily="49" charset="0"/>
              </a:rPr>
              <a:t>new</a:t>
            </a: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constructor_name</a:t>
            </a:r>
            <a:r>
              <a:rPr lang="en-US" altLang="zh-CN" sz="1800" dirty="0">
                <a:latin typeface="Courier New" panose="02070309020205020404" pitchFamily="49" charset="0"/>
                <a:cs typeface="Courier New" panose="02070309020205020404" pitchFamily="49" charset="0"/>
              </a:rPr>
              <a:t>(parameters) {</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a:solidFill>
                  <a:schemeClr val="accent6"/>
                </a:solidFill>
                <a:latin typeface="Courier New" panose="02070309020205020404" pitchFamily="49" charset="0"/>
                <a:cs typeface="Courier New" panose="02070309020205020404" pitchFamily="49" charset="0"/>
              </a:rPr>
              <a:t>//inner class methods and variables</a:t>
            </a:r>
          </a:p>
          <a:p>
            <a:pPr marL="0" indent="0">
              <a:buNone/>
            </a:pPr>
            <a:r>
              <a:rPr lang="en-US" altLang="zh-CN"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4390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7A89-42BA-4002-A37A-5C844A8381D7}"/>
              </a:ext>
            </a:extLst>
          </p:cNvPr>
          <p:cNvSpPr>
            <a:spLocks noGrp="1"/>
          </p:cNvSpPr>
          <p:nvPr>
            <p:ph type="title"/>
          </p:nvPr>
        </p:nvSpPr>
        <p:spPr/>
        <p:txBody>
          <a:bodyPr/>
          <a:lstStyle/>
          <a:p>
            <a:r>
              <a:rPr lang="en-US" altLang="zh-CN" dirty="0"/>
              <a:t>Lambda Expression</a:t>
            </a:r>
            <a:endParaRPr lang="zh-CN" altLang="en-US" dirty="0"/>
          </a:p>
        </p:txBody>
      </p:sp>
      <p:sp>
        <p:nvSpPr>
          <p:cNvPr id="3" name="Content Placeholder 2">
            <a:extLst>
              <a:ext uri="{FF2B5EF4-FFF2-40B4-BE49-F238E27FC236}">
                <a16:creationId xmlns:a16="http://schemas.microsoft.com/office/drawing/2014/main" id="{8CE875BB-EEC4-4243-9EF5-52F83B6E1EBB}"/>
              </a:ext>
            </a:extLst>
          </p:cNvPr>
          <p:cNvSpPr>
            <a:spLocks noGrp="1"/>
          </p:cNvSpPr>
          <p:nvPr>
            <p:ph idx="1"/>
          </p:nvPr>
        </p:nvSpPr>
        <p:spPr/>
        <p:txBody>
          <a:bodyPr/>
          <a:lstStyle/>
          <a:p>
            <a:r>
              <a:rPr lang="en-US" altLang="zh-CN" dirty="0"/>
              <a:t>The previous example could be simplified by using the following Lambda expression: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hlinkClick r:id="rId2"/>
              </a:rPr>
              <a:t>https://www.w3schools.com/java/java_lambda.asp</a:t>
            </a:r>
            <a:endParaRPr lang="zh-CN" altLang="en-US" dirty="0"/>
          </a:p>
        </p:txBody>
      </p:sp>
      <p:sp>
        <p:nvSpPr>
          <p:cNvPr id="4" name="Date Placeholder 3">
            <a:extLst>
              <a:ext uri="{FF2B5EF4-FFF2-40B4-BE49-F238E27FC236}">
                <a16:creationId xmlns:a16="http://schemas.microsoft.com/office/drawing/2014/main" id="{7ADB7F22-9B58-4BF8-AC0D-5C1AE2B172C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0C1F9C7B-E87C-4217-A067-B1CA61A55F22}"/>
              </a:ext>
            </a:extLst>
          </p:cNvPr>
          <p:cNvSpPr>
            <a:spLocks noGrp="1"/>
          </p:cNvSpPr>
          <p:nvPr>
            <p:ph type="sldNum" sz="quarter" idx="12"/>
          </p:nvPr>
        </p:nvSpPr>
        <p:spPr/>
        <p:txBody>
          <a:bodyPr/>
          <a:lstStyle/>
          <a:p>
            <a:fld id="{A52006E8-1235-4E0F-9686-F62A88C7645C}" type="slidenum">
              <a:rPr lang="zh-CN" altLang="en-US" smtClean="0"/>
              <a:pPr/>
              <a:t>24</a:t>
            </a:fld>
            <a:endParaRPr lang="zh-CN" altLang="en-US" dirty="0"/>
          </a:p>
        </p:txBody>
      </p:sp>
      <p:sp>
        <p:nvSpPr>
          <p:cNvPr id="6" name="Rectangle 1">
            <a:extLst>
              <a:ext uri="{FF2B5EF4-FFF2-40B4-BE49-F238E27FC236}">
                <a16:creationId xmlns:a16="http://schemas.microsoft.com/office/drawing/2014/main" id="{16DF5A00-D343-47E8-BFCD-2344A12A0F17}"/>
              </a:ext>
            </a:extLst>
          </p:cNvPr>
          <p:cNvSpPr>
            <a:spLocks noChangeArrowheads="1"/>
          </p:cNvSpPr>
          <p:nvPr/>
        </p:nvSpPr>
        <p:spPr bwMode="auto">
          <a:xfrm>
            <a:off x="799472" y="2274838"/>
            <a:ext cx="7078436" cy="2308324"/>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public class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MyExample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static interface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Adder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b);</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public static int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run()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return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((Adder) (a, b) -&gt; {</a:t>
            </a:r>
            <a:r>
              <a:rPr kumimoji="0" lang="zh-CN" altLang="zh-CN" sz="1600" b="1" i="0" u="none" strike="noStrike" cap="none" normalizeH="0" baseline="0" dirty="0">
                <a:ln>
                  <a:noFill/>
                </a:ln>
                <a:solidFill>
                  <a:srgbClr val="000080"/>
                </a:solidFill>
                <a:effectLst/>
                <a:latin typeface="Consolas" panose="020B0609020204030204" pitchFamily="49" charset="0"/>
                <a:ea typeface="JetBrains Mono"/>
              </a:rPr>
              <a:t>return </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 + b;}).add(</a:t>
            </a:r>
            <a:r>
              <a:rPr kumimoji="0" lang="zh-CN" altLang="zh-CN" sz="1600" b="0" i="0" u="none" strike="noStrike" cap="none" normalizeH="0" baseline="0" dirty="0">
                <a:ln>
                  <a:noFill/>
                </a:ln>
                <a:solidFill>
                  <a:srgbClr val="0000FF"/>
                </a:solidFill>
                <a:effectLst/>
                <a:latin typeface="Consolas" panose="020B0609020204030204" pitchFamily="49" charset="0"/>
                <a:ea typeface="JetBrains Mono"/>
              </a:rPr>
              <a:t>1</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r>
              <a:rPr kumimoji="0" lang="zh-CN" altLang="zh-CN" sz="1600" b="0" i="0" u="none" strike="noStrike" cap="none" normalizeH="0" baseline="0" dirty="0">
                <a:ln>
                  <a:noFill/>
                </a:ln>
                <a:solidFill>
                  <a:srgbClr val="0000FF"/>
                </a:solidFill>
                <a:effectLst/>
                <a:latin typeface="Consolas" panose="020B0609020204030204" pitchFamily="49" charset="0"/>
                <a:ea typeface="JetBrains Mono"/>
              </a:rPr>
              <a:t>5</a:t>
            </a: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    }</a:t>
            </a:r>
            <a:b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br>
            <a:r>
              <a:rPr kumimoji="0" lang="zh-CN" altLang="zh-CN" sz="1600" b="0" i="0" u="none" strike="noStrike" cap="none" normalizeH="0" baseline="0" dirty="0">
                <a:ln>
                  <a:noFill/>
                </a:ln>
                <a:solidFill>
                  <a:srgbClr val="000000"/>
                </a:solidFill>
                <a:effectLst/>
                <a:latin typeface="Consolas" panose="020B0609020204030204" pitchFamily="49" charset="0"/>
                <a:ea typeface="JetBrains Mono"/>
              </a:rPr>
              <a:t>}</a:t>
            </a:r>
            <a:endParaRPr kumimoji="0" lang="zh-CN" altLang="zh-CN" sz="3600" b="0" i="0" u="none" strike="noStrike" cap="none" normalizeH="0" baseline="0" dirty="0">
              <a:ln>
                <a:noFill/>
              </a:ln>
              <a:solidFill>
                <a:schemeClr val="tx1"/>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54C9127B-33A0-459C-8882-E56A3EE9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607" y="26778"/>
            <a:ext cx="1876812" cy="1055706"/>
          </a:xfrm>
          <a:prstGeom prst="rect">
            <a:avLst/>
          </a:prstGeom>
        </p:spPr>
      </p:pic>
    </p:spTree>
    <p:extLst>
      <p:ext uri="{BB962C8B-B14F-4D97-AF65-F5344CB8AC3E}">
        <p14:creationId xmlns:p14="http://schemas.microsoft.com/office/powerpoint/2010/main" val="146878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12412-AB89-4E17-84D5-26167C6BA435}"/>
              </a:ext>
            </a:extLst>
          </p:cNvPr>
          <p:cNvPicPr>
            <a:picLocks noChangeAspect="1"/>
          </p:cNvPicPr>
          <p:nvPr/>
        </p:nvPicPr>
        <p:blipFill rotWithShape="1">
          <a:blip r:embed="rId2">
            <a:alphaModFix amt="26000"/>
            <a:extLst>
              <a:ext uri="{28A0092B-C50C-407E-A947-70E740481C1C}">
                <a14:useLocalDpi xmlns:a14="http://schemas.microsoft.com/office/drawing/2010/main" val="0"/>
              </a:ext>
            </a:extLst>
          </a:blip>
          <a:srcRect l="4630" r="4535"/>
          <a:stretch/>
        </p:blipFill>
        <p:spPr>
          <a:xfrm>
            <a:off x="1" y="0"/>
            <a:ext cx="9144000" cy="6223001"/>
          </a:xfrm>
          <a:prstGeom prst="rect">
            <a:avLst/>
          </a:prstGeom>
        </p:spPr>
      </p:pic>
      <p:sp>
        <p:nvSpPr>
          <p:cNvPr id="6" name="Title 5">
            <a:extLst>
              <a:ext uri="{FF2B5EF4-FFF2-40B4-BE49-F238E27FC236}">
                <a16:creationId xmlns:a16="http://schemas.microsoft.com/office/drawing/2014/main" id="{4916A3C5-8775-4CFE-8012-3C605D92EFB1}"/>
              </a:ext>
            </a:extLst>
          </p:cNvPr>
          <p:cNvSpPr>
            <a:spLocks noGrp="1"/>
          </p:cNvSpPr>
          <p:nvPr>
            <p:ph type="title"/>
          </p:nvPr>
        </p:nvSpPr>
        <p:spPr/>
        <p:txBody>
          <a:bodyPr/>
          <a:lstStyle/>
          <a:p>
            <a:r>
              <a:rPr lang="en-US" altLang="zh-CN" dirty="0"/>
              <a:t>Introduction to Android Development</a:t>
            </a:r>
            <a:endParaRPr lang="zh-CN" altLang="en-US" dirty="0"/>
          </a:p>
        </p:txBody>
      </p:sp>
      <p:sp>
        <p:nvSpPr>
          <p:cNvPr id="7" name="Text Placeholder 6">
            <a:extLst>
              <a:ext uri="{FF2B5EF4-FFF2-40B4-BE49-F238E27FC236}">
                <a16:creationId xmlns:a16="http://schemas.microsoft.com/office/drawing/2014/main" id="{0881EDD4-932F-40B2-BC9A-523B22D2FE94}"/>
              </a:ext>
            </a:extLst>
          </p:cNvPr>
          <p:cNvSpPr>
            <a:spLocks noGrp="1"/>
          </p:cNvSpPr>
          <p:nvPr>
            <p:ph type="body" idx="1"/>
          </p:nvPr>
        </p:nvSpPr>
        <p:spPr/>
        <p:txBody>
          <a:bodyPr/>
          <a:lstStyle/>
          <a:p>
            <a:r>
              <a:rPr lang="en-US" altLang="zh-CN" dirty="0"/>
              <a:t>Setting up, creating projects, testing apps</a:t>
            </a:r>
          </a:p>
        </p:txBody>
      </p:sp>
      <p:sp>
        <p:nvSpPr>
          <p:cNvPr id="4" name="Date Placeholder 3">
            <a:extLst>
              <a:ext uri="{FF2B5EF4-FFF2-40B4-BE49-F238E27FC236}">
                <a16:creationId xmlns:a16="http://schemas.microsoft.com/office/drawing/2014/main" id="{1A656911-2C46-48AE-8A5A-4715C15BFD1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E6A6900E-D1F3-4134-8689-515428E01492}"/>
              </a:ext>
            </a:extLst>
          </p:cNvPr>
          <p:cNvSpPr>
            <a:spLocks noGrp="1"/>
          </p:cNvSpPr>
          <p:nvPr>
            <p:ph type="sldNum" sz="quarter" idx="12"/>
          </p:nvPr>
        </p:nvSpPr>
        <p:spPr/>
        <p:txBody>
          <a:bodyPr/>
          <a:lstStyle/>
          <a:p>
            <a:fld id="{A52006E8-1235-4E0F-9686-F62A88C7645C}" type="slidenum">
              <a:rPr lang="zh-CN" altLang="en-US" smtClean="0"/>
              <a:pPr/>
              <a:t>25</a:t>
            </a:fld>
            <a:endParaRPr lang="zh-CN" altLang="en-US" dirty="0"/>
          </a:p>
        </p:txBody>
      </p:sp>
    </p:spTree>
    <p:extLst>
      <p:ext uri="{BB962C8B-B14F-4D97-AF65-F5344CB8AC3E}">
        <p14:creationId xmlns:p14="http://schemas.microsoft.com/office/powerpoint/2010/main" val="1421408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EFA2-3ADE-43B4-9058-805FAD93102A}"/>
              </a:ext>
            </a:extLst>
          </p:cNvPr>
          <p:cNvSpPr>
            <a:spLocks noGrp="1"/>
          </p:cNvSpPr>
          <p:nvPr>
            <p:ph type="title"/>
          </p:nvPr>
        </p:nvSpPr>
        <p:spPr/>
        <p:txBody>
          <a:bodyPr/>
          <a:lstStyle/>
          <a:p>
            <a:r>
              <a:rPr lang="en-US" altLang="zh-CN" dirty="0"/>
              <a:t>Smart Phone OS</a:t>
            </a:r>
            <a:endParaRPr lang="zh-CN" altLang="en-US" dirty="0"/>
          </a:p>
        </p:txBody>
      </p:sp>
      <p:sp>
        <p:nvSpPr>
          <p:cNvPr id="3" name="Content Placeholder 2">
            <a:extLst>
              <a:ext uri="{FF2B5EF4-FFF2-40B4-BE49-F238E27FC236}">
                <a16:creationId xmlns:a16="http://schemas.microsoft.com/office/drawing/2014/main" id="{5147F892-EB85-4055-BB72-BF5D20D41141}"/>
              </a:ext>
            </a:extLst>
          </p:cNvPr>
          <p:cNvSpPr>
            <a:spLocks noGrp="1"/>
          </p:cNvSpPr>
          <p:nvPr>
            <p:ph idx="1"/>
          </p:nvPr>
        </p:nvSpPr>
        <p:spPr/>
        <p:txBody>
          <a:bodyPr anchor="ctr"/>
          <a:lstStyle/>
          <a:p>
            <a:r>
              <a:rPr lang="en-US" altLang="zh-CN" sz="2400" dirty="0"/>
              <a:t>Android</a:t>
            </a:r>
          </a:p>
          <a:p>
            <a:r>
              <a:rPr lang="en-US" altLang="zh-CN" sz="2400" dirty="0"/>
              <a:t>iOS</a:t>
            </a:r>
          </a:p>
          <a:p>
            <a:r>
              <a:rPr lang="en-US" altLang="zh-CN" sz="2400" dirty="0">
                <a:solidFill>
                  <a:schemeClr val="bg2">
                    <a:lumMod val="50000"/>
                  </a:schemeClr>
                </a:solidFill>
              </a:rPr>
              <a:t>Windows</a:t>
            </a:r>
          </a:p>
          <a:p>
            <a:r>
              <a:rPr lang="en-US" altLang="zh-CN" sz="2400" dirty="0">
                <a:solidFill>
                  <a:schemeClr val="bg2">
                    <a:lumMod val="90000"/>
                  </a:schemeClr>
                </a:solidFill>
              </a:rPr>
              <a:t>Blackberry</a:t>
            </a:r>
          </a:p>
          <a:p>
            <a:r>
              <a:rPr lang="en-US" altLang="zh-CN" sz="2400" dirty="0">
                <a:solidFill>
                  <a:schemeClr val="bg2">
                    <a:lumMod val="90000"/>
                  </a:schemeClr>
                </a:solidFill>
              </a:rPr>
              <a:t>Symbian</a:t>
            </a:r>
          </a:p>
          <a:p>
            <a:r>
              <a:rPr lang="en-US" altLang="zh-CN" sz="2400" dirty="0">
                <a:solidFill>
                  <a:schemeClr val="bg2">
                    <a:lumMod val="90000"/>
                  </a:schemeClr>
                </a:solidFill>
              </a:rPr>
              <a:t>WebOS</a:t>
            </a:r>
          </a:p>
          <a:p>
            <a:endParaRPr lang="zh-CN" altLang="en-US" dirty="0"/>
          </a:p>
        </p:txBody>
      </p:sp>
      <p:sp>
        <p:nvSpPr>
          <p:cNvPr id="4" name="Date Placeholder 3">
            <a:extLst>
              <a:ext uri="{FF2B5EF4-FFF2-40B4-BE49-F238E27FC236}">
                <a16:creationId xmlns:a16="http://schemas.microsoft.com/office/drawing/2014/main" id="{A1D2E973-57CD-46C9-94FB-2CC94BCC11E7}"/>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560D4591-D9A1-4E69-8871-E8939330E00C}"/>
              </a:ext>
            </a:extLst>
          </p:cNvPr>
          <p:cNvSpPr>
            <a:spLocks noGrp="1"/>
          </p:cNvSpPr>
          <p:nvPr>
            <p:ph type="sldNum" sz="quarter" idx="12"/>
          </p:nvPr>
        </p:nvSpPr>
        <p:spPr/>
        <p:txBody>
          <a:bodyPr/>
          <a:lstStyle/>
          <a:p>
            <a:fld id="{A52006E8-1235-4E0F-9686-F62A88C7645C}" type="slidenum">
              <a:rPr lang="zh-CN" altLang="en-US" smtClean="0"/>
              <a:pPr/>
              <a:t>26</a:t>
            </a:fld>
            <a:endParaRPr lang="zh-CN" altLang="en-US" dirty="0"/>
          </a:p>
        </p:txBody>
      </p:sp>
      <p:pic>
        <p:nvPicPr>
          <p:cNvPr id="6" name="Picture 5">
            <a:extLst>
              <a:ext uri="{FF2B5EF4-FFF2-40B4-BE49-F238E27FC236}">
                <a16:creationId xmlns:a16="http://schemas.microsoft.com/office/drawing/2014/main" id="{E17B7E3B-83CC-4C58-94E9-267D1870F669}"/>
              </a:ext>
            </a:extLst>
          </p:cNvPr>
          <p:cNvPicPr>
            <a:picLocks noChangeAspect="1"/>
          </p:cNvPicPr>
          <p:nvPr/>
        </p:nvPicPr>
        <p:blipFill>
          <a:blip r:embed="rId2"/>
          <a:stretch>
            <a:fillRect/>
          </a:stretch>
        </p:blipFill>
        <p:spPr>
          <a:xfrm>
            <a:off x="2493523" y="1825624"/>
            <a:ext cx="6181957" cy="34773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509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5A14-0FEE-461D-BF90-A8EC99482ED1}"/>
              </a:ext>
            </a:extLst>
          </p:cNvPr>
          <p:cNvSpPr>
            <a:spLocks noGrp="1"/>
          </p:cNvSpPr>
          <p:nvPr>
            <p:ph type="title"/>
          </p:nvPr>
        </p:nvSpPr>
        <p:spPr/>
        <p:txBody>
          <a:bodyPr/>
          <a:lstStyle/>
          <a:p>
            <a:r>
              <a:rPr lang="en-US" altLang="zh-CN" dirty="0"/>
              <a:t>Android Platform</a:t>
            </a:r>
            <a:endParaRPr lang="zh-CN" altLang="en-US" dirty="0"/>
          </a:p>
        </p:txBody>
      </p:sp>
      <p:sp>
        <p:nvSpPr>
          <p:cNvPr id="3" name="Content Placeholder 2">
            <a:extLst>
              <a:ext uri="{FF2B5EF4-FFF2-40B4-BE49-F238E27FC236}">
                <a16:creationId xmlns:a16="http://schemas.microsoft.com/office/drawing/2014/main" id="{B884FBDC-2FBB-4811-A1D8-33E3A9DB7B67}"/>
              </a:ext>
            </a:extLst>
          </p:cNvPr>
          <p:cNvSpPr>
            <a:spLocks noGrp="1"/>
          </p:cNvSpPr>
          <p:nvPr>
            <p:ph idx="1"/>
          </p:nvPr>
        </p:nvSpPr>
        <p:spPr>
          <a:xfrm>
            <a:off x="628650" y="1261872"/>
            <a:ext cx="4184510" cy="4915091"/>
          </a:xfrm>
        </p:spPr>
        <p:txBody>
          <a:bodyPr>
            <a:normAutofit/>
          </a:bodyPr>
          <a:lstStyle/>
          <a:p>
            <a:r>
              <a:rPr lang="en-US" altLang="zh-CN" dirty="0"/>
              <a:t>Linux-based operating system designed primarily for touchscreen mobile devices.</a:t>
            </a:r>
          </a:p>
          <a:p>
            <a:pPr lvl="2"/>
            <a:endParaRPr lang="en-US" altLang="zh-CN" dirty="0"/>
          </a:p>
          <a:p>
            <a:r>
              <a:rPr lang="en-US" altLang="zh-CN" dirty="0">
                <a:solidFill>
                  <a:schemeClr val="accent1">
                    <a:lumMod val="75000"/>
                  </a:schemeClr>
                </a:solidFill>
              </a:rPr>
              <a:t>Open source: can be freely modified and distributed by device manufacturers, wireless carriers and enthusiast developers.</a:t>
            </a:r>
          </a:p>
          <a:p>
            <a:pPr lvl="2"/>
            <a:endParaRPr lang="en-US" altLang="zh-CN" dirty="0">
              <a:solidFill>
                <a:schemeClr val="accent1">
                  <a:lumMod val="75000"/>
                </a:schemeClr>
              </a:solidFill>
            </a:endParaRPr>
          </a:p>
          <a:p>
            <a:r>
              <a:rPr lang="en-US" altLang="zh-CN" dirty="0">
                <a:solidFill>
                  <a:schemeClr val="accent2">
                    <a:lumMod val="50000"/>
                  </a:schemeClr>
                </a:solidFill>
              </a:rPr>
              <a:t>Unveiled in 2007, the first Android phone was sold in October 2008</a:t>
            </a:r>
          </a:p>
        </p:txBody>
      </p:sp>
      <p:sp>
        <p:nvSpPr>
          <p:cNvPr id="4" name="Date Placeholder 3">
            <a:extLst>
              <a:ext uri="{FF2B5EF4-FFF2-40B4-BE49-F238E27FC236}">
                <a16:creationId xmlns:a16="http://schemas.microsoft.com/office/drawing/2014/main" id="{9F026FF2-6505-4574-B956-F2348E71C2C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CC627239-9EBC-4B0F-B222-1BC95AB1990B}"/>
              </a:ext>
            </a:extLst>
          </p:cNvPr>
          <p:cNvSpPr>
            <a:spLocks noGrp="1"/>
          </p:cNvSpPr>
          <p:nvPr>
            <p:ph type="sldNum" sz="quarter" idx="12"/>
          </p:nvPr>
        </p:nvSpPr>
        <p:spPr/>
        <p:txBody>
          <a:bodyPr/>
          <a:lstStyle/>
          <a:p>
            <a:fld id="{A52006E8-1235-4E0F-9686-F62A88C7645C}" type="slidenum">
              <a:rPr lang="zh-CN" altLang="en-US" smtClean="0"/>
              <a:pPr/>
              <a:t>27</a:t>
            </a:fld>
            <a:endParaRPr lang="zh-CN" altLang="en-US" dirty="0"/>
          </a:p>
        </p:txBody>
      </p:sp>
      <p:pic>
        <p:nvPicPr>
          <p:cNvPr id="10" name="Picture 9">
            <a:extLst>
              <a:ext uri="{FF2B5EF4-FFF2-40B4-BE49-F238E27FC236}">
                <a16:creationId xmlns:a16="http://schemas.microsoft.com/office/drawing/2014/main" id="{7219E32C-FF67-42C1-9CC9-7A81338E5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895" y="725126"/>
            <a:ext cx="2445455" cy="4536831"/>
          </a:xfrm>
          <a:prstGeom prst="rect">
            <a:avLst/>
          </a:prstGeom>
          <a:effectLst>
            <a:outerShdw blurRad="63500" sx="102000" sy="102000" algn="ctr" rotWithShape="0">
              <a:prstClr val="black">
                <a:alpha val="40000"/>
              </a:prstClr>
            </a:outerShdw>
          </a:effectLst>
          <a:scene3d>
            <a:camera prst="perspectiveContrastingLeftFacing">
              <a:rot lat="623785" lon="2636332" rev="21386789"/>
            </a:camera>
            <a:lightRig rig="threePt" dir="t"/>
          </a:scene3d>
        </p:spPr>
      </p:pic>
      <p:pic>
        <p:nvPicPr>
          <p:cNvPr id="12" name="Picture 11">
            <a:extLst>
              <a:ext uri="{FF2B5EF4-FFF2-40B4-BE49-F238E27FC236}">
                <a16:creationId xmlns:a16="http://schemas.microsoft.com/office/drawing/2014/main" id="{F8ECD56E-2768-4058-B4E2-853F7F123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160" y="1640131"/>
            <a:ext cx="2551968" cy="4536832"/>
          </a:xfrm>
          <a:prstGeom prst="rect">
            <a:avLst/>
          </a:prstGeom>
          <a:effectLst>
            <a:outerShdw blurRad="63500" sx="102000" sy="102000" algn="ctr" rotWithShape="0">
              <a:prstClr val="black">
                <a:alpha val="40000"/>
              </a:prstClr>
            </a:outerShdw>
          </a:effectLst>
          <a:scene3d>
            <a:camera prst="perspectiveContrastingLeftFacing"/>
            <a:lightRig rig="threePt" dir="t"/>
          </a:scene3d>
        </p:spPr>
      </p:pic>
    </p:spTree>
    <p:extLst>
      <p:ext uri="{BB962C8B-B14F-4D97-AF65-F5344CB8AC3E}">
        <p14:creationId xmlns:p14="http://schemas.microsoft.com/office/powerpoint/2010/main" val="61936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96E7-646C-420A-BB98-2342D78FC742}"/>
              </a:ext>
            </a:extLst>
          </p:cNvPr>
          <p:cNvSpPr>
            <a:spLocks noGrp="1"/>
          </p:cNvSpPr>
          <p:nvPr>
            <p:ph type="title"/>
          </p:nvPr>
        </p:nvSpPr>
        <p:spPr/>
        <p:txBody>
          <a:bodyPr/>
          <a:lstStyle/>
          <a:p>
            <a:r>
              <a:rPr lang="en-GB" altLang="zh-CN" dirty="0"/>
              <a:t>VPN</a:t>
            </a:r>
            <a:endParaRPr lang="zh-CN" altLang="en-US" dirty="0"/>
          </a:p>
        </p:txBody>
      </p:sp>
      <p:sp>
        <p:nvSpPr>
          <p:cNvPr id="3" name="Content Placeholder 2">
            <a:extLst>
              <a:ext uri="{FF2B5EF4-FFF2-40B4-BE49-F238E27FC236}">
                <a16:creationId xmlns:a16="http://schemas.microsoft.com/office/drawing/2014/main" id="{56211F38-9675-48FA-B880-3972FDEFCEED}"/>
              </a:ext>
            </a:extLst>
          </p:cNvPr>
          <p:cNvSpPr>
            <a:spLocks noGrp="1"/>
          </p:cNvSpPr>
          <p:nvPr>
            <p:ph idx="1"/>
          </p:nvPr>
        </p:nvSpPr>
        <p:spPr/>
        <p:txBody>
          <a:bodyPr anchor="ctr">
            <a:normAutofit/>
          </a:bodyPr>
          <a:lstStyle/>
          <a:p>
            <a:r>
              <a:rPr lang="en-GB" altLang="zh-CN" sz="3200" dirty="0"/>
              <a:t>It is recommended to get a VPN for this module.</a:t>
            </a:r>
          </a:p>
          <a:p>
            <a:pPr marL="0" indent="0">
              <a:buNone/>
            </a:pPr>
            <a:endParaRPr lang="en-GB" altLang="zh-CN" sz="3200" dirty="0"/>
          </a:p>
          <a:p>
            <a:r>
              <a:rPr lang="en-GB" altLang="zh-CN" sz="3200" dirty="0"/>
              <a:t>Some resources are easier to download with a VPN.</a:t>
            </a:r>
          </a:p>
        </p:txBody>
      </p:sp>
      <p:sp>
        <p:nvSpPr>
          <p:cNvPr id="4" name="Date Placeholder 3">
            <a:extLst>
              <a:ext uri="{FF2B5EF4-FFF2-40B4-BE49-F238E27FC236}">
                <a16:creationId xmlns:a16="http://schemas.microsoft.com/office/drawing/2014/main" id="{596037F4-02B1-4BF9-8983-E3ED0D38A56A}"/>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8A192F14-A084-455E-9C62-2E835D8550D1}"/>
              </a:ext>
            </a:extLst>
          </p:cNvPr>
          <p:cNvSpPr>
            <a:spLocks noGrp="1"/>
          </p:cNvSpPr>
          <p:nvPr>
            <p:ph type="sldNum" sz="quarter" idx="12"/>
          </p:nvPr>
        </p:nvSpPr>
        <p:spPr/>
        <p:txBody>
          <a:bodyPr/>
          <a:lstStyle/>
          <a:p>
            <a:fld id="{A52006E8-1235-4E0F-9686-F62A88C7645C}" type="slidenum">
              <a:rPr lang="zh-CN" altLang="en-US" smtClean="0"/>
              <a:pPr/>
              <a:t>28</a:t>
            </a:fld>
            <a:endParaRPr lang="zh-CN" altLang="en-US" dirty="0"/>
          </a:p>
        </p:txBody>
      </p:sp>
    </p:spTree>
    <p:extLst>
      <p:ext uri="{BB962C8B-B14F-4D97-AF65-F5344CB8AC3E}">
        <p14:creationId xmlns:p14="http://schemas.microsoft.com/office/powerpoint/2010/main" val="954226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E657-8C8E-4A79-8DD5-6EA3FF9E5E2C}"/>
              </a:ext>
            </a:extLst>
          </p:cNvPr>
          <p:cNvSpPr>
            <a:spLocks noGrp="1"/>
          </p:cNvSpPr>
          <p:nvPr>
            <p:ph type="title"/>
          </p:nvPr>
        </p:nvSpPr>
        <p:spPr/>
        <p:txBody>
          <a:bodyPr/>
          <a:lstStyle/>
          <a:p>
            <a:r>
              <a:rPr lang="en-US" altLang="zh-CN" dirty="0"/>
              <a:t>Setting up Things</a:t>
            </a:r>
            <a:endParaRPr lang="zh-CN" altLang="en-US" dirty="0"/>
          </a:p>
        </p:txBody>
      </p:sp>
      <p:sp>
        <p:nvSpPr>
          <p:cNvPr id="3" name="Content Placeholder 2">
            <a:extLst>
              <a:ext uri="{FF2B5EF4-FFF2-40B4-BE49-F238E27FC236}">
                <a16:creationId xmlns:a16="http://schemas.microsoft.com/office/drawing/2014/main" id="{E71097A7-A936-43EB-99FA-512CD885B2C1}"/>
              </a:ext>
            </a:extLst>
          </p:cNvPr>
          <p:cNvSpPr>
            <a:spLocks noGrp="1"/>
          </p:cNvSpPr>
          <p:nvPr>
            <p:ph idx="1"/>
          </p:nvPr>
        </p:nvSpPr>
        <p:spPr/>
        <p:txBody>
          <a:bodyPr anchor="ctr"/>
          <a:lstStyle/>
          <a:p>
            <a:r>
              <a:rPr lang="en-US" altLang="zh-CN" dirty="0"/>
              <a:t>We </a:t>
            </a:r>
            <a:r>
              <a:rPr lang="en-US" altLang="en-US" dirty="0"/>
              <a:t>will stick to using </a:t>
            </a:r>
            <a:r>
              <a:rPr lang="en-US" altLang="zh-CN" u="sng" dirty="0"/>
              <a:t>Android Studio</a:t>
            </a:r>
            <a:r>
              <a:rPr lang="en-US" altLang="zh-CN" dirty="0"/>
              <a:t> (AS) </a:t>
            </a:r>
            <a:r>
              <a:rPr lang="en-US" altLang="en-US" dirty="0"/>
              <a:t>throughout</a:t>
            </a:r>
            <a:r>
              <a:rPr lang="en-US" altLang="zh-CN" dirty="0"/>
              <a:t> this module.</a:t>
            </a:r>
          </a:p>
          <a:p>
            <a:pPr lvl="1"/>
            <a:r>
              <a:rPr lang="en-US" altLang="zh-CN" dirty="0"/>
              <a:t>Eclipse probably works but don’t use it.</a:t>
            </a:r>
          </a:p>
          <a:p>
            <a:endParaRPr lang="en-US" altLang="zh-CN" dirty="0"/>
          </a:p>
          <a:p>
            <a:r>
              <a:rPr lang="en-US" altLang="zh-CN" dirty="0"/>
              <a:t>What will be covered in this lecture?</a:t>
            </a:r>
          </a:p>
          <a:p>
            <a:pPr lvl="1"/>
            <a:r>
              <a:rPr lang="en-US" altLang="zh-CN" dirty="0"/>
              <a:t>Android Studio set up.</a:t>
            </a:r>
          </a:p>
          <a:p>
            <a:pPr lvl="1"/>
            <a:r>
              <a:rPr lang="en-US" altLang="zh-CN" dirty="0"/>
              <a:t>The Android SDK.</a:t>
            </a:r>
          </a:p>
          <a:p>
            <a:pPr lvl="1"/>
            <a:r>
              <a:rPr lang="en-US" altLang="zh-CN" dirty="0"/>
              <a:t>The Gradle build system for AS.</a:t>
            </a:r>
          </a:p>
          <a:p>
            <a:pPr lvl="1"/>
            <a:r>
              <a:rPr lang="en-US" altLang="zh-CN" dirty="0"/>
              <a:t>A real or virtual Android device.</a:t>
            </a:r>
          </a:p>
        </p:txBody>
      </p:sp>
      <p:sp>
        <p:nvSpPr>
          <p:cNvPr id="4" name="Date Placeholder 3">
            <a:extLst>
              <a:ext uri="{FF2B5EF4-FFF2-40B4-BE49-F238E27FC236}">
                <a16:creationId xmlns:a16="http://schemas.microsoft.com/office/drawing/2014/main" id="{1750DB86-C764-412D-999F-898900501E7C}"/>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77C1E67F-A3F2-435D-871C-2277DFAC72EB}"/>
              </a:ext>
            </a:extLst>
          </p:cNvPr>
          <p:cNvSpPr>
            <a:spLocks noGrp="1"/>
          </p:cNvSpPr>
          <p:nvPr>
            <p:ph type="sldNum" sz="quarter" idx="12"/>
          </p:nvPr>
        </p:nvSpPr>
        <p:spPr/>
        <p:txBody>
          <a:bodyPr/>
          <a:lstStyle/>
          <a:p>
            <a:fld id="{A52006E8-1235-4E0F-9686-F62A88C7645C}" type="slidenum">
              <a:rPr lang="zh-CN" altLang="en-US" smtClean="0"/>
              <a:pPr/>
              <a:t>29</a:t>
            </a:fld>
            <a:endParaRPr lang="zh-CN" altLang="en-US" dirty="0"/>
          </a:p>
        </p:txBody>
      </p:sp>
    </p:spTree>
    <p:extLst>
      <p:ext uri="{BB962C8B-B14F-4D97-AF65-F5344CB8AC3E}">
        <p14:creationId xmlns:p14="http://schemas.microsoft.com/office/powerpoint/2010/main" val="371986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F51D-9111-9D88-8B81-C08788BE7453}"/>
              </a:ext>
            </a:extLst>
          </p:cNvPr>
          <p:cNvSpPr>
            <a:spLocks noGrp="1"/>
          </p:cNvSpPr>
          <p:nvPr>
            <p:ph type="title"/>
          </p:nvPr>
        </p:nvSpPr>
        <p:spPr/>
        <p:txBody>
          <a:bodyPr/>
          <a:lstStyle/>
          <a:p>
            <a:r>
              <a:rPr lang="en-GB" dirty="0"/>
              <a:t>Mobile Devices</a:t>
            </a:r>
          </a:p>
        </p:txBody>
      </p:sp>
      <p:sp>
        <p:nvSpPr>
          <p:cNvPr id="4" name="Date Placeholder 3">
            <a:extLst>
              <a:ext uri="{FF2B5EF4-FFF2-40B4-BE49-F238E27FC236}">
                <a16:creationId xmlns:a16="http://schemas.microsoft.com/office/drawing/2014/main" id="{3680C475-7B28-CF2F-13AB-6ACCC65D377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B21DC54E-2FF9-20C7-45AB-C3E1D0239C39}"/>
              </a:ext>
            </a:extLst>
          </p:cNvPr>
          <p:cNvSpPr>
            <a:spLocks noGrp="1"/>
          </p:cNvSpPr>
          <p:nvPr>
            <p:ph type="sldNum" sz="quarter" idx="12"/>
          </p:nvPr>
        </p:nvSpPr>
        <p:spPr/>
        <p:txBody>
          <a:bodyPr/>
          <a:lstStyle/>
          <a:p>
            <a:fld id="{A52006E8-1235-4E0F-9686-F62A88C7645C}" type="slidenum">
              <a:rPr lang="zh-CN" altLang="en-US" smtClean="0"/>
              <a:pPr/>
              <a:t>3</a:t>
            </a:fld>
            <a:endParaRPr lang="zh-CN" altLang="en-US" dirty="0"/>
          </a:p>
        </p:txBody>
      </p:sp>
      <p:grpSp>
        <p:nvGrpSpPr>
          <p:cNvPr id="6" name="组合 3">
            <a:extLst>
              <a:ext uri="{FF2B5EF4-FFF2-40B4-BE49-F238E27FC236}">
                <a16:creationId xmlns:a16="http://schemas.microsoft.com/office/drawing/2014/main" id="{BC1EF961-7D0D-D7B6-3B6C-B733686BA250}"/>
              </a:ext>
            </a:extLst>
          </p:cNvPr>
          <p:cNvGrpSpPr/>
          <p:nvPr/>
        </p:nvGrpSpPr>
        <p:grpSpPr>
          <a:xfrm>
            <a:off x="5405038" y="1333680"/>
            <a:ext cx="2804424" cy="1721149"/>
            <a:chOff x="5941528" y="1315811"/>
            <a:chExt cx="2804424" cy="1721149"/>
          </a:xfrm>
        </p:grpSpPr>
        <p:pic>
          <p:nvPicPr>
            <p:cNvPr id="7" name="图片 4" title="Hololens by Microsoft">
              <a:extLst>
                <a:ext uri="{FF2B5EF4-FFF2-40B4-BE49-F238E27FC236}">
                  <a16:creationId xmlns:a16="http://schemas.microsoft.com/office/drawing/2014/main" id="{2391E5EA-0F11-2BC8-73F3-08815B8FD724}"/>
                </a:ext>
              </a:extLst>
            </p:cNvPr>
            <p:cNvPicPr>
              <a:picLocks noChangeAspect="1"/>
            </p:cNvPicPr>
            <p:nvPr/>
          </p:nvPicPr>
          <p:blipFill>
            <a:blip r:embed="rId2">
              <a:lum/>
            </a:blip>
            <a:srcRect/>
            <a:stretch>
              <a:fillRect/>
            </a:stretch>
          </p:blipFill>
          <p:spPr>
            <a:xfrm>
              <a:off x="5941528" y="1315811"/>
              <a:ext cx="2804424" cy="1355389"/>
            </a:xfrm>
            <a:prstGeom prst="rect">
              <a:avLst/>
            </a:prstGeom>
            <a:noFill/>
            <a:ln>
              <a:noFill/>
            </a:ln>
          </p:spPr>
        </p:pic>
        <p:sp>
          <p:nvSpPr>
            <p:cNvPr id="8" name="文本框 5">
              <a:extLst>
                <a:ext uri="{FF2B5EF4-FFF2-40B4-BE49-F238E27FC236}">
                  <a16:creationId xmlns:a16="http://schemas.microsoft.com/office/drawing/2014/main" id="{908E59F1-9AF2-ECAF-712A-64F3DA97E220}"/>
                </a:ext>
              </a:extLst>
            </p:cNvPr>
            <p:cNvSpPr txBox="1"/>
            <p:nvPr/>
          </p:nvSpPr>
          <p:spPr>
            <a:xfrm>
              <a:off x="6233760" y="2671200"/>
              <a:ext cx="2219960" cy="36576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pPr>
              <a:r>
                <a:rPr lang="en-US" sz="1800" b="0" i="0" u="none" strike="noStrike" kern="1200" cap="none" dirty="0" err="1">
                  <a:ln>
                    <a:noFill/>
                  </a:ln>
                  <a:ea typeface="微软雅黑" panose="020B0503020204020204" pitchFamily="2" charset="-122"/>
                  <a:cs typeface="+mn-lt"/>
                </a:rPr>
                <a:t>Hololens</a:t>
              </a:r>
              <a:r>
                <a:rPr lang="en-US" sz="1800" b="0" i="0" u="none" strike="noStrike" kern="1200" cap="none" dirty="0">
                  <a:ln>
                    <a:noFill/>
                  </a:ln>
                  <a:ea typeface="微软雅黑" panose="020B0503020204020204" pitchFamily="2" charset="-122"/>
                  <a:cs typeface="+mn-lt"/>
                </a:rPr>
                <a:t> by Microsoft</a:t>
              </a:r>
            </a:p>
          </p:txBody>
        </p:sp>
      </p:grpSp>
      <p:pic>
        <p:nvPicPr>
          <p:cNvPr id="9" name="图片 6" descr="https://www.prepaidreviews.com/blog/wp-content/uploads/2014/12/smartphones.png" title="Mobile phones">
            <a:extLst>
              <a:ext uri="{FF2B5EF4-FFF2-40B4-BE49-F238E27FC236}">
                <a16:creationId xmlns:a16="http://schemas.microsoft.com/office/drawing/2014/main" id="{DCC1C952-F766-B739-5796-D1B150A4FC51}"/>
              </a:ext>
            </a:extLst>
          </p:cNvPr>
          <p:cNvPicPr>
            <a:picLocks noChangeAspect="1"/>
          </p:cNvPicPr>
          <p:nvPr/>
        </p:nvPicPr>
        <p:blipFill>
          <a:blip r:embed="rId3">
            <a:lum/>
          </a:blip>
          <a:stretch>
            <a:fillRect/>
          </a:stretch>
        </p:blipFill>
        <p:spPr>
          <a:xfrm>
            <a:off x="934538" y="1419173"/>
            <a:ext cx="3134097" cy="1830972"/>
          </a:xfrm>
          <a:prstGeom prst="rect">
            <a:avLst/>
          </a:prstGeom>
          <a:noFill/>
          <a:ln>
            <a:noFill/>
          </a:ln>
        </p:spPr>
      </p:pic>
      <p:pic>
        <p:nvPicPr>
          <p:cNvPr id="10" name="图片 7" descr="http://gadgetsin.com/uploads/2011/10/iwood_my_first_laptop_blackboard_1.jpg">
            <a:extLst>
              <a:ext uri="{FF2B5EF4-FFF2-40B4-BE49-F238E27FC236}">
                <a16:creationId xmlns:a16="http://schemas.microsoft.com/office/drawing/2014/main" id="{AEF31FF2-5CA4-1CB4-C7E9-3DC52FE9ABC0}"/>
              </a:ext>
            </a:extLst>
          </p:cNvPr>
          <p:cNvPicPr>
            <a:picLocks noChangeAspect="1"/>
          </p:cNvPicPr>
          <p:nvPr/>
        </p:nvPicPr>
        <p:blipFill>
          <a:blip r:embed="rId4">
            <a:lum/>
          </a:blip>
          <a:srcRect/>
          <a:stretch>
            <a:fillRect/>
          </a:stretch>
        </p:blipFill>
        <p:spPr>
          <a:xfrm>
            <a:off x="1193357" y="3273881"/>
            <a:ext cx="3543480" cy="2834640"/>
          </a:xfrm>
          <a:prstGeom prst="rect">
            <a:avLst/>
          </a:prstGeom>
          <a:noFill/>
          <a:ln>
            <a:noFill/>
          </a:ln>
        </p:spPr>
      </p:pic>
      <p:grpSp>
        <p:nvGrpSpPr>
          <p:cNvPr id="11" name="组合 8">
            <a:extLst>
              <a:ext uri="{FF2B5EF4-FFF2-40B4-BE49-F238E27FC236}">
                <a16:creationId xmlns:a16="http://schemas.microsoft.com/office/drawing/2014/main" id="{A5F4F3C9-D6B5-2BD1-3A4B-1D222FB65FD1}"/>
              </a:ext>
            </a:extLst>
          </p:cNvPr>
          <p:cNvGrpSpPr/>
          <p:nvPr/>
        </p:nvGrpSpPr>
        <p:grpSpPr>
          <a:xfrm>
            <a:off x="5379360" y="3397337"/>
            <a:ext cx="2825272" cy="2711184"/>
            <a:chOff x="8091256" y="3412514"/>
            <a:chExt cx="4441680" cy="3513981"/>
          </a:xfrm>
        </p:grpSpPr>
        <p:pic>
          <p:nvPicPr>
            <p:cNvPr id="12" name="图片 9" descr="https://www.hedows.com/hed-content/uploads/2017/12/Applications-in-Medical-and-Healthcare.gif">
              <a:extLst>
                <a:ext uri="{FF2B5EF4-FFF2-40B4-BE49-F238E27FC236}">
                  <a16:creationId xmlns:a16="http://schemas.microsoft.com/office/drawing/2014/main" id="{E3A354A3-6873-0AE2-B4F4-39AC26CB82FD}"/>
                </a:ext>
              </a:extLst>
            </p:cNvPr>
            <p:cNvPicPr>
              <a:picLocks noChangeAspect="1"/>
            </p:cNvPicPr>
            <p:nvPr/>
          </p:nvPicPr>
          <p:blipFill>
            <a:blip r:embed="rId5">
              <a:lum/>
            </a:blip>
            <a:srcRect/>
            <a:stretch>
              <a:fillRect/>
            </a:stretch>
          </p:blipFill>
          <p:spPr>
            <a:xfrm>
              <a:off x="8091256" y="3412514"/>
              <a:ext cx="4441680" cy="2961359"/>
            </a:xfrm>
            <a:prstGeom prst="rect">
              <a:avLst/>
            </a:prstGeom>
            <a:noFill/>
            <a:ln>
              <a:noFill/>
            </a:ln>
          </p:spPr>
        </p:pic>
        <p:sp>
          <p:nvSpPr>
            <p:cNvPr id="13" name="文本框 10">
              <a:extLst>
                <a:ext uri="{FF2B5EF4-FFF2-40B4-BE49-F238E27FC236}">
                  <a16:creationId xmlns:a16="http://schemas.microsoft.com/office/drawing/2014/main" id="{8947C086-067D-0584-5047-59FC6A342D5E}"/>
                </a:ext>
              </a:extLst>
            </p:cNvPr>
            <p:cNvSpPr txBox="1"/>
            <p:nvPr/>
          </p:nvSpPr>
          <p:spPr>
            <a:xfrm>
              <a:off x="8480688" y="6443619"/>
              <a:ext cx="3662815" cy="482876"/>
            </a:xfrm>
            <a:prstGeom prst="rect">
              <a:avLst/>
            </a:prstGeom>
            <a:noFill/>
            <a:ln>
              <a:noFill/>
            </a:ln>
          </p:spPr>
          <p:txBody>
            <a:bodyPr wrap="square" lIns="90000" tIns="45000" rIns="90000" bIns="45000" anchorCtr="0" compatLnSpc="0">
              <a:spAutoFit/>
            </a:bodyPr>
            <a:lstStyle/>
            <a:p>
              <a:pPr marL="0" marR="0" lvl="0" indent="0" hangingPunct="0">
                <a:lnSpc>
                  <a:spcPct val="100000"/>
                </a:lnSpc>
                <a:spcBef>
                  <a:spcPts val="0"/>
                </a:spcBef>
                <a:spcAft>
                  <a:spcPts val="0"/>
                </a:spcAft>
                <a:buNone/>
              </a:pPr>
              <a:r>
                <a:rPr lang="en-US" sz="1800" b="0" i="0" u="none" strike="noStrike" kern="1200" cap="none" dirty="0">
                  <a:ln>
                    <a:noFill/>
                  </a:ln>
                  <a:ea typeface="微软雅黑" panose="020B0503020204020204" pitchFamily="2" charset="-122"/>
                  <a:cs typeface="+mn-lt"/>
                </a:rPr>
                <a:t>Internet of things (IOT)</a:t>
              </a:r>
            </a:p>
          </p:txBody>
        </p:sp>
      </p:grpSp>
    </p:spTree>
    <p:extLst>
      <p:ext uri="{BB962C8B-B14F-4D97-AF65-F5344CB8AC3E}">
        <p14:creationId xmlns:p14="http://schemas.microsoft.com/office/powerpoint/2010/main" val="2360388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C1D1-0D85-45BC-8EB2-D2AA4D1583B4}"/>
              </a:ext>
            </a:extLst>
          </p:cNvPr>
          <p:cNvSpPr>
            <a:spLocks noGrp="1"/>
          </p:cNvSpPr>
          <p:nvPr>
            <p:ph type="title"/>
          </p:nvPr>
        </p:nvSpPr>
        <p:spPr/>
        <p:txBody>
          <a:bodyPr/>
          <a:lstStyle/>
          <a:p>
            <a:r>
              <a:rPr lang="en-US" altLang="zh-CN" dirty="0"/>
              <a:t>Getting Android Studio</a:t>
            </a:r>
            <a:endParaRPr lang="zh-CN" altLang="en-US" dirty="0"/>
          </a:p>
        </p:txBody>
      </p:sp>
      <p:sp>
        <p:nvSpPr>
          <p:cNvPr id="3" name="Content Placeholder 2">
            <a:extLst>
              <a:ext uri="{FF2B5EF4-FFF2-40B4-BE49-F238E27FC236}">
                <a16:creationId xmlns:a16="http://schemas.microsoft.com/office/drawing/2014/main" id="{1D1AD9C3-7719-4719-9DE2-B55C28B66B86}"/>
              </a:ext>
            </a:extLst>
          </p:cNvPr>
          <p:cNvSpPr>
            <a:spLocks noGrp="1"/>
          </p:cNvSpPr>
          <p:nvPr>
            <p:ph idx="1"/>
          </p:nvPr>
        </p:nvSpPr>
        <p:spPr/>
        <p:txBody>
          <a:bodyPr/>
          <a:lstStyle/>
          <a:p>
            <a:r>
              <a:rPr lang="en-US" altLang="zh-CN" dirty="0"/>
              <a:t>Official website:</a:t>
            </a:r>
          </a:p>
          <a:p>
            <a:pPr lvl="1"/>
            <a:r>
              <a:rPr lang="en-US" altLang="zh-CN" dirty="0">
                <a:hlinkClick r:id="rId2"/>
              </a:rPr>
              <a:t>https://developer.android.com/studio/</a:t>
            </a:r>
            <a:endParaRPr lang="en-US" altLang="zh-CN" dirty="0"/>
          </a:p>
          <a:p>
            <a:pPr lvl="1"/>
            <a:endParaRPr lang="en-US" altLang="zh-CN" dirty="0"/>
          </a:p>
          <a:p>
            <a:r>
              <a:rPr lang="en-US" altLang="zh-CN" dirty="0"/>
              <a:t>Alternative website:</a:t>
            </a:r>
          </a:p>
          <a:p>
            <a:pPr lvl="1"/>
            <a:r>
              <a:rPr lang="en-US" altLang="zh-CN" dirty="0">
                <a:hlinkClick r:id="rId3"/>
              </a:rPr>
              <a:t>https://developer.android.google.cn/studio/</a:t>
            </a:r>
            <a:endParaRPr lang="en-US" altLang="zh-CN" dirty="0"/>
          </a:p>
        </p:txBody>
      </p:sp>
      <p:sp>
        <p:nvSpPr>
          <p:cNvPr id="4" name="Date Placeholder 3">
            <a:extLst>
              <a:ext uri="{FF2B5EF4-FFF2-40B4-BE49-F238E27FC236}">
                <a16:creationId xmlns:a16="http://schemas.microsoft.com/office/drawing/2014/main" id="{37145535-81D1-44E0-90FC-059128CEDEF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E72219CA-DDD7-4199-83CD-3967C88501B3}"/>
              </a:ext>
            </a:extLst>
          </p:cNvPr>
          <p:cNvSpPr>
            <a:spLocks noGrp="1"/>
          </p:cNvSpPr>
          <p:nvPr>
            <p:ph type="sldNum" sz="quarter" idx="12"/>
          </p:nvPr>
        </p:nvSpPr>
        <p:spPr/>
        <p:txBody>
          <a:bodyPr/>
          <a:lstStyle/>
          <a:p>
            <a:fld id="{A52006E8-1235-4E0F-9686-F62A88C7645C}" type="slidenum">
              <a:rPr lang="zh-CN" altLang="en-US" smtClean="0"/>
              <a:pPr/>
              <a:t>30</a:t>
            </a:fld>
            <a:endParaRPr lang="zh-CN" altLang="en-US" dirty="0"/>
          </a:p>
        </p:txBody>
      </p:sp>
      <p:pic>
        <p:nvPicPr>
          <p:cNvPr id="6" name="Picture 5">
            <a:extLst>
              <a:ext uri="{FF2B5EF4-FFF2-40B4-BE49-F238E27FC236}">
                <a16:creationId xmlns:a16="http://schemas.microsoft.com/office/drawing/2014/main" id="{319D2ED0-2AAB-49AC-9444-47DD54415D8B}"/>
              </a:ext>
            </a:extLst>
          </p:cNvPr>
          <p:cNvPicPr>
            <a:picLocks noChangeAspect="1"/>
          </p:cNvPicPr>
          <p:nvPr/>
        </p:nvPicPr>
        <p:blipFill>
          <a:blip r:embed="rId4"/>
          <a:stretch>
            <a:fillRect/>
          </a:stretch>
        </p:blipFill>
        <p:spPr>
          <a:xfrm>
            <a:off x="832757" y="3529704"/>
            <a:ext cx="7478486" cy="20664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690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6349-1149-4040-A1B6-BE051C52C009}"/>
              </a:ext>
            </a:extLst>
          </p:cNvPr>
          <p:cNvSpPr>
            <a:spLocks noGrp="1"/>
          </p:cNvSpPr>
          <p:nvPr>
            <p:ph type="title"/>
          </p:nvPr>
        </p:nvSpPr>
        <p:spPr/>
        <p:txBody>
          <a:bodyPr/>
          <a:lstStyle/>
          <a:p>
            <a:r>
              <a:rPr lang="en-GB" altLang="zh-CN" dirty="0"/>
              <a:t>Creating a Project</a:t>
            </a:r>
            <a:endParaRPr lang="zh-CN" altLang="en-US" dirty="0"/>
          </a:p>
        </p:txBody>
      </p:sp>
      <p:sp>
        <p:nvSpPr>
          <p:cNvPr id="3" name="Content Placeholder 2">
            <a:extLst>
              <a:ext uri="{FF2B5EF4-FFF2-40B4-BE49-F238E27FC236}">
                <a16:creationId xmlns:a16="http://schemas.microsoft.com/office/drawing/2014/main" id="{4BC2E3B8-4048-49E8-BDFA-D32510266B99}"/>
              </a:ext>
            </a:extLst>
          </p:cNvPr>
          <p:cNvSpPr>
            <a:spLocks noGrp="1"/>
          </p:cNvSpPr>
          <p:nvPr>
            <p:ph idx="1"/>
          </p:nvPr>
        </p:nvSpPr>
        <p:spPr/>
        <p:txBody>
          <a:bodyPr/>
          <a:lstStyle/>
          <a:p>
            <a:r>
              <a:rPr lang="en-GB" altLang="zh-CN" dirty="0"/>
              <a:t>Create a “New project” then select “Empty </a:t>
            </a:r>
            <a:r>
              <a:rPr lang="en-GB" altLang="zh-CN" dirty="0">
                <a:solidFill>
                  <a:srgbClr val="FF0000"/>
                </a:solidFill>
              </a:rPr>
              <a:t>Views</a:t>
            </a:r>
            <a:r>
              <a:rPr lang="en-GB" altLang="zh-CN" dirty="0"/>
              <a:t> Activity”.</a:t>
            </a:r>
          </a:p>
          <a:p>
            <a:pPr lvl="1"/>
            <a:r>
              <a:rPr lang="en-GB" altLang="zh-CN" dirty="0"/>
              <a:t>Feel free to experiment with other templates.</a:t>
            </a:r>
          </a:p>
          <a:p>
            <a:endParaRPr lang="en-GB" altLang="zh-CN" dirty="0"/>
          </a:p>
          <a:p>
            <a:endParaRPr lang="zh-CN" altLang="en-US" dirty="0"/>
          </a:p>
        </p:txBody>
      </p:sp>
      <p:sp>
        <p:nvSpPr>
          <p:cNvPr id="4" name="Date Placeholder 3">
            <a:extLst>
              <a:ext uri="{FF2B5EF4-FFF2-40B4-BE49-F238E27FC236}">
                <a16:creationId xmlns:a16="http://schemas.microsoft.com/office/drawing/2014/main" id="{C998EE07-6D2D-4CE6-86A6-463D02D2C94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890064A4-4E8A-4231-8BFA-0EFA7E1FB660}"/>
              </a:ext>
            </a:extLst>
          </p:cNvPr>
          <p:cNvSpPr>
            <a:spLocks noGrp="1"/>
          </p:cNvSpPr>
          <p:nvPr>
            <p:ph type="sldNum" sz="quarter" idx="12"/>
          </p:nvPr>
        </p:nvSpPr>
        <p:spPr/>
        <p:txBody>
          <a:bodyPr/>
          <a:lstStyle/>
          <a:p>
            <a:fld id="{A52006E8-1235-4E0F-9686-F62A88C7645C}" type="slidenum">
              <a:rPr lang="zh-CN" altLang="en-US" smtClean="0"/>
              <a:pPr/>
              <a:t>31</a:t>
            </a:fld>
            <a:endParaRPr lang="zh-CN" altLang="en-US" dirty="0"/>
          </a:p>
        </p:txBody>
      </p:sp>
      <p:pic>
        <p:nvPicPr>
          <p:cNvPr id="7" name="Picture 6">
            <a:extLst>
              <a:ext uri="{FF2B5EF4-FFF2-40B4-BE49-F238E27FC236}">
                <a16:creationId xmlns:a16="http://schemas.microsoft.com/office/drawing/2014/main" id="{8401CDDB-4F07-4C4E-8AA9-04C93A52F695}"/>
              </a:ext>
            </a:extLst>
          </p:cNvPr>
          <p:cNvPicPr>
            <a:picLocks noChangeAspect="1"/>
          </p:cNvPicPr>
          <p:nvPr/>
        </p:nvPicPr>
        <p:blipFill>
          <a:blip r:embed="rId2"/>
          <a:stretch>
            <a:fillRect/>
          </a:stretch>
        </p:blipFill>
        <p:spPr>
          <a:xfrm>
            <a:off x="4248338" y="2161188"/>
            <a:ext cx="4699091" cy="3826886"/>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3392A3F5-0935-46E9-A8C5-C3897FA68ABD}"/>
              </a:ext>
            </a:extLst>
          </p:cNvPr>
          <p:cNvPicPr>
            <a:picLocks noChangeAspect="1"/>
          </p:cNvPicPr>
          <p:nvPr/>
        </p:nvPicPr>
        <p:blipFill>
          <a:blip r:embed="rId3"/>
          <a:stretch>
            <a:fillRect/>
          </a:stretch>
        </p:blipFill>
        <p:spPr>
          <a:xfrm>
            <a:off x="347282" y="2632665"/>
            <a:ext cx="3525300" cy="2883929"/>
          </a:xfrm>
          <a:prstGeom prst="rect">
            <a:avLst/>
          </a:prstGeom>
          <a:effectLst>
            <a:outerShdw blurRad="63500" sx="102000" sy="102000" algn="ctr" rotWithShape="0">
              <a:prstClr val="black">
                <a:alpha val="40000"/>
              </a:prstClr>
            </a:outerShdw>
          </a:effectLst>
        </p:spPr>
      </p:pic>
      <p:sp>
        <p:nvSpPr>
          <p:cNvPr id="11" name="Rectangle: Rounded Corners 10">
            <a:extLst>
              <a:ext uri="{FF2B5EF4-FFF2-40B4-BE49-F238E27FC236}">
                <a16:creationId xmlns:a16="http://schemas.microsoft.com/office/drawing/2014/main" id="{01FD88F8-F25A-4C5E-B72A-4DC7C19462A9}"/>
              </a:ext>
            </a:extLst>
          </p:cNvPr>
          <p:cNvSpPr/>
          <p:nvPr/>
        </p:nvSpPr>
        <p:spPr>
          <a:xfrm>
            <a:off x="1796666" y="3804087"/>
            <a:ext cx="513094" cy="5410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rrow: Right 11">
            <a:extLst>
              <a:ext uri="{FF2B5EF4-FFF2-40B4-BE49-F238E27FC236}">
                <a16:creationId xmlns:a16="http://schemas.microsoft.com/office/drawing/2014/main" id="{BDA8BA98-B1C3-4896-9C5B-B0AF9DB55B03}"/>
              </a:ext>
            </a:extLst>
          </p:cNvPr>
          <p:cNvSpPr/>
          <p:nvPr/>
        </p:nvSpPr>
        <p:spPr>
          <a:xfrm>
            <a:off x="3496826" y="3804088"/>
            <a:ext cx="1234695" cy="653142"/>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330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C2F305-DD30-4E41-8FE2-DA69E4A6F82D}"/>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63799B02-0B1B-4037-A32F-6A8A0C2F26AA}"/>
              </a:ext>
            </a:extLst>
          </p:cNvPr>
          <p:cNvSpPr>
            <a:spLocks noGrp="1"/>
          </p:cNvSpPr>
          <p:nvPr>
            <p:ph type="sldNum" sz="quarter" idx="12"/>
          </p:nvPr>
        </p:nvSpPr>
        <p:spPr/>
        <p:txBody>
          <a:bodyPr/>
          <a:lstStyle/>
          <a:p>
            <a:fld id="{A52006E8-1235-4E0F-9686-F62A88C7645C}" type="slidenum">
              <a:rPr lang="zh-CN" altLang="en-US" smtClean="0"/>
              <a:pPr/>
              <a:t>32</a:t>
            </a:fld>
            <a:endParaRPr lang="zh-CN" altLang="en-US" dirty="0"/>
          </a:p>
        </p:txBody>
      </p:sp>
      <p:pic>
        <p:nvPicPr>
          <p:cNvPr id="3" name="Picture 2">
            <a:extLst>
              <a:ext uri="{FF2B5EF4-FFF2-40B4-BE49-F238E27FC236}">
                <a16:creationId xmlns:a16="http://schemas.microsoft.com/office/drawing/2014/main" id="{692AF3A9-9506-4329-A327-39014129D5F5}"/>
              </a:ext>
            </a:extLst>
          </p:cNvPr>
          <p:cNvPicPr>
            <a:picLocks noChangeAspect="1"/>
          </p:cNvPicPr>
          <p:nvPr/>
        </p:nvPicPr>
        <p:blipFill>
          <a:blip r:embed="rId2"/>
          <a:stretch>
            <a:fillRect/>
          </a:stretch>
        </p:blipFill>
        <p:spPr>
          <a:xfrm>
            <a:off x="276225" y="155576"/>
            <a:ext cx="8591550" cy="6200775"/>
          </a:xfrm>
          <a:prstGeom prst="rect">
            <a:avLst/>
          </a:prstGeom>
        </p:spPr>
      </p:pic>
      <p:sp>
        <p:nvSpPr>
          <p:cNvPr id="7" name="Rounded Rectangle 6">
            <a:extLst>
              <a:ext uri="{FF2B5EF4-FFF2-40B4-BE49-F238E27FC236}">
                <a16:creationId xmlns:a16="http://schemas.microsoft.com/office/drawing/2014/main" id="{B5670FCD-9FB7-4DDF-A4B6-F2115CA26A46}"/>
              </a:ext>
            </a:extLst>
          </p:cNvPr>
          <p:cNvSpPr/>
          <p:nvPr/>
        </p:nvSpPr>
        <p:spPr>
          <a:xfrm>
            <a:off x="2793441" y="2682909"/>
            <a:ext cx="643095" cy="311499"/>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a:extLst>
              <a:ext uri="{FF2B5EF4-FFF2-40B4-BE49-F238E27FC236}">
                <a16:creationId xmlns:a16="http://schemas.microsoft.com/office/drawing/2014/main" id="{F84F33F0-3578-4D1B-8044-F7878B2F984C}"/>
              </a:ext>
            </a:extLst>
          </p:cNvPr>
          <p:cNvSpPr/>
          <p:nvPr/>
        </p:nvSpPr>
        <p:spPr>
          <a:xfrm>
            <a:off x="2793441" y="3102428"/>
            <a:ext cx="3315957" cy="826479"/>
          </a:xfrm>
          <a:prstGeom prst="roundRect">
            <a:avLst>
              <a:gd name="adj" fmla="val 6295"/>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4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BC1D-EF69-467A-86BC-0ACAA36B605E}"/>
              </a:ext>
            </a:extLst>
          </p:cNvPr>
          <p:cNvSpPr>
            <a:spLocks noGrp="1"/>
          </p:cNvSpPr>
          <p:nvPr>
            <p:ph type="title"/>
          </p:nvPr>
        </p:nvSpPr>
        <p:spPr/>
        <p:txBody>
          <a:bodyPr/>
          <a:lstStyle/>
          <a:p>
            <a:r>
              <a:rPr lang="en-US" altLang="zh-CN" dirty="0"/>
              <a:t>Android SDK and API level</a:t>
            </a:r>
            <a:endParaRPr lang="zh-CN" altLang="en-US" dirty="0"/>
          </a:p>
        </p:txBody>
      </p:sp>
      <p:sp>
        <p:nvSpPr>
          <p:cNvPr id="3" name="Content Placeholder 2">
            <a:extLst>
              <a:ext uri="{FF2B5EF4-FFF2-40B4-BE49-F238E27FC236}">
                <a16:creationId xmlns:a16="http://schemas.microsoft.com/office/drawing/2014/main" id="{741F9251-FDF3-437B-B211-C5F5D5FF400D}"/>
              </a:ext>
            </a:extLst>
          </p:cNvPr>
          <p:cNvSpPr>
            <a:spLocks noGrp="1"/>
          </p:cNvSpPr>
          <p:nvPr>
            <p:ph idx="1"/>
          </p:nvPr>
        </p:nvSpPr>
        <p:spPr>
          <a:xfrm>
            <a:off x="628650" y="1261872"/>
            <a:ext cx="4033785" cy="4915091"/>
          </a:xfrm>
        </p:spPr>
        <p:txBody>
          <a:bodyPr/>
          <a:lstStyle/>
          <a:p>
            <a:r>
              <a:rPr lang="en-US" altLang="zh-CN" dirty="0"/>
              <a:t>The API decides how you call functions to access the service from the Android system. API is usually downward compatible.</a:t>
            </a:r>
          </a:p>
          <a:p>
            <a:pPr lvl="1"/>
            <a:r>
              <a:rPr lang="en-US" altLang="zh-CN" dirty="0"/>
              <a:t>E.g. Android 9 can run Android 4.X apps.</a:t>
            </a:r>
          </a:p>
          <a:p>
            <a:pPr lvl="1"/>
            <a:r>
              <a:rPr lang="en-US" altLang="zh-CN" dirty="0"/>
              <a:t>An app that requires higher version of Android API will run on </a:t>
            </a:r>
            <a:r>
              <a:rPr lang="en-US" altLang="zh-CN" dirty="0">
                <a:solidFill>
                  <a:srgbClr val="FF0000"/>
                </a:solidFill>
              </a:rPr>
              <a:t>less</a:t>
            </a:r>
            <a:r>
              <a:rPr lang="en-US" altLang="zh-CN" dirty="0"/>
              <a:t> devices.</a:t>
            </a:r>
          </a:p>
          <a:p>
            <a:pPr lvl="3"/>
            <a:endParaRPr lang="en-US" altLang="zh-CN" dirty="0"/>
          </a:p>
          <a:p>
            <a:r>
              <a:rPr lang="en-US" altLang="zh-CN" dirty="0"/>
              <a:t>SDK: A set of tools that can provide different API libraries and developer tools.</a:t>
            </a:r>
          </a:p>
          <a:p>
            <a:endParaRPr lang="zh-CN" altLang="en-US" dirty="0"/>
          </a:p>
        </p:txBody>
      </p:sp>
      <p:sp>
        <p:nvSpPr>
          <p:cNvPr id="4" name="Date Placeholder 3">
            <a:extLst>
              <a:ext uri="{FF2B5EF4-FFF2-40B4-BE49-F238E27FC236}">
                <a16:creationId xmlns:a16="http://schemas.microsoft.com/office/drawing/2014/main" id="{6712DC3C-E700-48D0-82EC-6E4C00F7D524}"/>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AF103AB0-BFD3-4B01-9D1D-3D8740007DD0}"/>
              </a:ext>
            </a:extLst>
          </p:cNvPr>
          <p:cNvSpPr>
            <a:spLocks noGrp="1"/>
          </p:cNvSpPr>
          <p:nvPr>
            <p:ph type="sldNum" sz="quarter" idx="12"/>
          </p:nvPr>
        </p:nvSpPr>
        <p:spPr/>
        <p:txBody>
          <a:bodyPr/>
          <a:lstStyle/>
          <a:p>
            <a:fld id="{A52006E8-1235-4E0F-9686-F62A88C7645C}" type="slidenum">
              <a:rPr lang="zh-CN" altLang="en-US" smtClean="0"/>
              <a:pPr/>
              <a:t>33</a:t>
            </a:fld>
            <a:endParaRPr lang="zh-CN" altLang="en-US" dirty="0"/>
          </a:p>
        </p:txBody>
      </p:sp>
      <p:graphicFrame>
        <p:nvGraphicFramePr>
          <p:cNvPr id="8" name="Content Placeholder 3">
            <a:extLst>
              <a:ext uri="{FF2B5EF4-FFF2-40B4-BE49-F238E27FC236}">
                <a16:creationId xmlns:a16="http://schemas.microsoft.com/office/drawing/2014/main" id="{A209E1E7-C1DA-4DB1-92CC-FE5809941952}"/>
              </a:ext>
            </a:extLst>
          </p:cNvPr>
          <p:cNvGraphicFramePr>
            <a:graphicFrameLocks/>
          </p:cNvGraphicFramePr>
          <p:nvPr/>
        </p:nvGraphicFramePr>
        <p:xfrm>
          <a:off x="5194998" y="1261872"/>
          <a:ext cx="3516923" cy="4667726"/>
        </p:xfrm>
        <a:graphic>
          <a:graphicData uri="http://schemas.openxmlformats.org/drawingml/2006/table">
            <a:tbl>
              <a:tblPr firstRow="1" firstCol="1">
                <a:tableStyleId>{9DCAF9ED-07DC-4A11-8D7F-57B35C25682E}</a:tableStyleId>
              </a:tblPr>
              <a:tblGrid>
                <a:gridCol w="1008292">
                  <a:extLst>
                    <a:ext uri="{9D8B030D-6E8A-4147-A177-3AD203B41FA5}">
                      <a16:colId xmlns:a16="http://schemas.microsoft.com/office/drawing/2014/main" val="217796321"/>
                    </a:ext>
                  </a:extLst>
                </a:gridCol>
                <a:gridCol w="774368">
                  <a:extLst>
                    <a:ext uri="{9D8B030D-6E8A-4147-A177-3AD203B41FA5}">
                      <a16:colId xmlns:a16="http://schemas.microsoft.com/office/drawing/2014/main" val="1225195714"/>
                    </a:ext>
                  </a:extLst>
                </a:gridCol>
                <a:gridCol w="1734263">
                  <a:extLst>
                    <a:ext uri="{9D8B030D-6E8A-4147-A177-3AD203B41FA5}">
                      <a16:colId xmlns:a16="http://schemas.microsoft.com/office/drawing/2014/main" val="2469573080"/>
                    </a:ext>
                  </a:extLst>
                </a:gridCol>
              </a:tblGrid>
              <a:tr h="305155">
                <a:tc>
                  <a:txBody>
                    <a:bodyPr/>
                    <a:lstStyle/>
                    <a:p>
                      <a:r>
                        <a:rPr lang="en-US" sz="1500" dirty="0"/>
                        <a:t>Codename</a:t>
                      </a:r>
                    </a:p>
                  </a:txBody>
                  <a:tcPr marL="77702" marR="77702" marT="38851" marB="38851" anchor="ctr"/>
                </a:tc>
                <a:tc>
                  <a:txBody>
                    <a:bodyPr/>
                    <a:lstStyle/>
                    <a:p>
                      <a:r>
                        <a:rPr lang="en-US" sz="1500" dirty="0"/>
                        <a:t>Version</a:t>
                      </a:r>
                    </a:p>
                  </a:txBody>
                  <a:tcPr marL="77702" marR="77702" marT="38851" marB="38851" anchor="ctr"/>
                </a:tc>
                <a:tc>
                  <a:txBody>
                    <a:bodyPr/>
                    <a:lstStyle/>
                    <a:p>
                      <a:r>
                        <a:rPr lang="en-US" sz="1500" dirty="0"/>
                        <a:t>API level/NDK release</a:t>
                      </a:r>
                    </a:p>
                  </a:txBody>
                  <a:tcPr marL="77702" marR="77702" marT="38851" marB="38851" anchor="ctr"/>
                </a:tc>
                <a:extLst>
                  <a:ext uri="{0D108BD9-81ED-4DB2-BD59-A6C34878D82A}">
                    <a16:rowId xmlns:a16="http://schemas.microsoft.com/office/drawing/2014/main" val="3527670903"/>
                  </a:ext>
                </a:extLst>
              </a:tr>
              <a:tr h="305155">
                <a:tc>
                  <a:txBody>
                    <a:bodyPr/>
                    <a:lstStyle/>
                    <a:p>
                      <a:r>
                        <a:rPr lang="en-US" sz="1500"/>
                        <a:t>Android10</a:t>
                      </a:r>
                    </a:p>
                  </a:txBody>
                  <a:tcPr marL="77702" marR="77702" marT="38851" marB="38851" anchor="ctr"/>
                </a:tc>
                <a:tc>
                  <a:txBody>
                    <a:bodyPr/>
                    <a:lstStyle/>
                    <a:p>
                      <a:r>
                        <a:rPr lang="en-CN" sz="1500"/>
                        <a:t>10</a:t>
                      </a:r>
                    </a:p>
                  </a:txBody>
                  <a:tcPr marL="77702" marR="77702" marT="38851" marB="38851" anchor="ctr"/>
                </a:tc>
                <a:tc>
                  <a:txBody>
                    <a:bodyPr/>
                    <a:lstStyle/>
                    <a:p>
                      <a:r>
                        <a:rPr lang="en-US" sz="1500"/>
                        <a:t>API level 29</a:t>
                      </a:r>
                    </a:p>
                  </a:txBody>
                  <a:tcPr marL="77702" marR="77702" marT="38851" marB="38851" anchor="ctr"/>
                </a:tc>
                <a:extLst>
                  <a:ext uri="{0D108BD9-81ED-4DB2-BD59-A6C34878D82A}">
                    <a16:rowId xmlns:a16="http://schemas.microsoft.com/office/drawing/2014/main" val="2088722343"/>
                  </a:ext>
                </a:extLst>
              </a:tr>
              <a:tr h="305155">
                <a:tc>
                  <a:txBody>
                    <a:bodyPr/>
                    <a:lstStyle/>
                    <a:p>
                      <a:r>
                        <a:rPr lang="en-US" sz="1500" dirty="0"/>
                        <a:t>Pie</a:t>
                      </a:r>
                    </a:p>
                  </a:txBody>
                  <a:tcPr marL="77702" marR="77702" marT="38851" marB="38851" anchor="ctr"/>
                </a:tc>
                <a:tc>
                  <a:txBody>
                    <a:bodyPr/>
                    <a:lstStyle/>
                    <a:p>
                      <a:r>
                        <a:rPr lang="en-CN" sz="1500" dirty="0"/>
                        <a:t>9</a:t>
                      </a:r>
                    </a:p>
                  </a:txBody>
                  <a:tcPr marL="77702" marR="77702" marT="38851" marB="38851" anchor="ctr"/>
                </a:tc>
                <a:tc>
                  <a:txBody>
                    <a:bodyPr/>
                    <a:lstStyle/>
                    <a:p>
                      <a:r>
                        <a:rPr lang="en-US" sz="1500"/>
                        <a:t>API level 28</a:t>
                      </a:r>
                    </a:p>
                  </a:txBody>
                  <a:tcPr marL="77702" marR="77702" marT="38851" marB="38851" anchor="ctr"/>
                </a:tc>
                <a:extLst>
                  <a:ext uri="{0D108BD9-81ED-4DB2-BD59-A6C34878D82A}">
                    <a16:rowId xmlns:a16="http://schemas.microsoft.com/office/drawing/2014/main" val="3809384343"/>
                  </a:ext>
                </a:extLst>
              </a:tr>
              <a:tr h="305155">
                <a:tc>
                  <a:txBody>
                    <a:bodyPr/>
                    <a:lstStyle/>
                    <a:p>
                      <a:r>
                        <a:rPr lang="en-US" sz="1500" dirty="0"/>
                        <a:t>Oreo</a:t>
                      </a:r>
                    </a:p>
                  </a:txBody>
                  <a:tcPr marL="77702" marR="77702" marT="38851" marB="38851" anchor="ctr"/>
                </a:tc>
                <a:tc>
                  <a:txBody>
                    <a:bodyPr/>
                    <a:lstStyle/>
                    <a:p>
                      <a:r>
                        <a:rPr lang="en-CN" sz="1500" dirty="0"/>
                        <a:t>8.1.0</a:t>
                      </a:r>
                    </a:p>
                  </a:txBody>
                  <a:tcPr marL="77702" marR="77702" marT="38851" marB="38851" anchor="ctr"/>
                </a:tc>
                <a:tc>
                  <a:txBody>
                    <a:bodyPr/>
                    <a:lstStyle/>
                    <a:p>
                      <a:r>
                        <a:rPr lang="en-US" sz="1500"/>
                        <a:t>API level 27</a:t>
                      </a:r>
                    </a:p>
                  </a:txBody>
                  <a:tcPr marL="77702" marR="77702" marT="38851" marB="38851" anchor="ctr"/>
                </a:tc>
                <a:extLst>
                  <a:ext uri="{0D108BD9-81ED-4DB2-BD59-A6C34878D82A}">
                    <a16:rowId xmlns:a16="http://schemas.microsoft.com/office/drawing/2014/main" val="2107735154"/>
                  </a:ext>
                </a:extLst>
              </a:tr>
              <a:tr h="305155">
                <a:tc>
                  <a:txBody>
                    <a:bodyPr/>
                    <a:lstStyle/>
                    <a:p>
                      <a:r>
                        <a:rPr lang="en-US" sz="1500"/>
                        <a:t>Oreo</a:t>
                      </a:r>
                    </a:p>
                  </a:txBody>
                  <a:tcPr marL="77702" marR="77702" marT="38851" marB="38851" anchor="ctr"/>
                </a:tc>
                <a:tc>
                  <a:txBody>
                    <a:bodyPr/>
                    <a:lstStyle/>
                    <a:p>
                      <a:r>
                        <a:rPr lang="en-CN" sz="1500" dirty="0"/>
                        <a:t>8.0.0</a:t>
                      </a:r>
                    </a:p>
                  </a:txBody>
                  <a:tcPr marL="77702" marR="77702" marT="38851" marB="38851" anchor="ctr"/>
                </a:tc>
                <a:tc>
                  <a:txBody>
                    <a:bodyPr/>
                    <a:lstStyle/>
                    <a:p>
                      <a:r>
                        <a:rPr lang="en-US" sz="1500"/>
                        <a:t>API level 26</a:t>
                      </a:r>
                    </a:p>
                  </a:txBody>
                  <a:tcPr marL="77702" marR="77702" marT="38851" marB="38851" anchor="ctr"/>
                </a:tc>
                <a:extLst>
                  <a:ext uri="{0D108BD9-81ED-4DB2-BD59-A6C34878D82A}">
                    <a16:rowId xmlns:a16="http://schemas.microsoft.com/office/drawing/2014/main" val="980388439"/>
                  </a:ext>
                </a:extLst>
              </a:tr>
              <a:tr h="305155">
                <a:tc>
                  <a:txBody>
                    <a:bodyPr/>
                    <a:lstStyle/>
                    <a:p>
                      <a:r>
                        <a:rPr lang="en-US" sz="1500" dirty="0"/>
                        <a:t>Nougat</a:t>
                      </a:r>
                    </a:p>
                  </a:txBody>
                  <a:tcPr marL="77702" marR="77702" marT="38851" marB="38851" anchor="ctr"/>
                </a:tc>
                <a:tc>
                  <a:txBody>
                    <a:bodyPr/>
                    <a:lstStyle/>
                    <a:p>
                      <a:r>
                        <a:rPr lang="en-CN" sz="1500" dirty="0"/>
                        <a:t>7.1</a:t>
                      </a:r>
                    </a:p>
                  </a:txBody>
                  <a:tcPr marL="77702" marR="77702" marT="38851" marB="38851" anchor="ctr"/>
                </a:tc>
                <a:tc>
                  <a:txBody>
                    <a:bodyPr/>
                    <a:lstStyle/>
                    <a:p>
                      <a:r>
                        <a:rPr lang="en-US" sz="1500"/>
                        <a:t>API level 25</a:t>
                      </a:r>
                    </a:p>
                  </a:txBody>
                  <a:tcPr marL="77702" marR="77702" marT="38851" marB="38851" anchor="ctr"/>
                </a:tc>
                <a:extLst>
                  <a:ext uri="{0D108BD9-81ED-4DB2-BD59-A6C34878D82A}">
                    <a16:rowId xmlns:a16="http://schemas.microsoft.com/office/drawing/2014/main" val="3871760186"/>
                  </a:ext>
                </a:extLst>
              </a:tr>
              <a:tr h="305155">
                <a:tc>
                  <a:txBody>
                    <a:bodyPr/>
                    <a:lstStyle/>
                    <a:p>
                      <a:r>
                        <a:rPr lang="en-US" sz="1500"/>
                        <a:t>Nougat</a:t>
                      </a:r>
                    </a:p>
                  </a:txBody>
                  <a:tcPr marL="77702" marR="77702" marT="38851" marB="38851" anchor="ctr"/>
                </a:tc>
                <a:tc>
                  <a:txBody>
                    <a:bodyPr/>
                    <a:lstStyle/>
                    <a:p>
                      <a:r>
                        <a:rPr lang="en-CN" sz="1500" dirty="0"/>
                        <a:t>7.0</a:t>
                      </a:r>
                    </a:p>
                  </a:txBody>
                  <a:tcPr marL="77702" marR="77702" marT="38851" marB="38851" anchor="ctr"/>
                </a:tc>
                <a:tc>
                  <a:txBody>
                    <a:bodyPr/>
                    <a:lstStyle/>
                    <a:p>
                      <a:r>
                        <a:rPr lang="en-US" sz="1500"/>
                        <a:t>API level 24</a:t>
                      </a:r>
                    </a:p>
                  </a:txBody>
                  <a:tcPr marL="77702" marR="77702" marT="38851" marB="38851" anchor="ctr"/>
                </a:tc>
                <a:extLst>
                  <a:ext uri="{0D108BD9-81ED-4DB2-BD59-A6C34878D82A}">
                    <a16:rowId xmlns:a16="http://schemas.microsoft.com/office/drawing/2014/main" val="1709669183"/>
                  </a:ext>
                </a:extLst>
              </a:tr>
              <a:tr h="305155">
                <a:tc>
                  <a:txBody>
                    <a:bodyPr/>
                    <a:lstStyle/>
                    <a:p>
                      <a:r>
                        <a:rPr lang="en-US" sz="1500"/>
                        <a:t>Marshmallow</a:t>
                      </a:r>
                    </a:p>
                  </a:txBody>
                  <a:tcPr marL="77702" marR="77702" marT="38851" marB="38851" anchor="ctr"/>
                </a:tc>
                <a:tc>
                  <a:txBody>
                    <a:bodyPr/>
                    <a:lstStyle/>
                    <a:p>
                      <a:r>
                        <a:rPr lang="en-CN" sz="1500" dirty="0"/>
                        <a:t>6.0</a:t>
                      </a:r>
                    </a:p>
                  </a:txBody>
                  <a:tcPr marL="77702" marR="77702" marT="38851" marB="38851" anchor="ctr"/>
                </a:tc>
                <a:tc>
                  <a:txBody>
                    <a:bodyPr/>
                    <a:lstStyle/>
                    <a:p>
                      <a:r>
                        <a:rPr lang="en-US" sz="1500"/>
                        <a:t>API level 23</a:t>
                      </a:r>
                    </a:p>
                  </a:txBody>
                  <a:tcPr marL="77702" marR="77702" marT="38851" marB="38851" anchor="ctr"/>
                </a:tc>
                <a:extLst>
                  <a:ext uri="{0D108BD9-81ED-4DB2-BD59-A6C34878D82A}">
                    <a16:rowId xmlns:a16="http://schemas.microsoft.com/office/drawing/2014/main" val="1136170861"/>
                  </a:ext>
                </a:extLst>
              </a:tr>
              <a:tr h="305155">
                <a:tc>
                  <a:txBody>
                    <a:bodyPr/>
                    <a:lstStyle/>
                    <a:p>
                      <a:r>
                        <a:rPr lang="en-US" sz="1500"/>
                        <a:t>Lollipop</a:t>
                      </a:r>
                    </a:p>
                  </a:txBody>
                  <a:tcPr marL="77702" marR="77702" marT="38851" marB="38851" anchor="ctr"/>
                </a:tc>
                <a:tc>
                  <a:txBody>
                    <a:bodyPr/>
                    <a:lstStyle/>
                    <a:p>
                      <a:r>
                        <a:rPr lang="en-CN" sz="1500" dirty="0"/>
                        <a:t>5.1</a:t>
                      </a:r>
                    </a:p>
                  </a:txBody>
                  <a:tcPr marL="77702" marR="77702" marT="38851" marB="38851" anchor="ctr"/>
                </a:tc>
                <a:tc>
                  <a:txBody>
                    <a:bodyPr/>
                    <a:lstStyle/>
                    <a:p>
                      <a:r>
                        <a:rPr lang="en-US" sz="1500"/>
                        <a:t>API level 22</a:t>
                      </a:r>
                    </a:p>
                  </a:txBody>
                  <a:tcPr marL="77702" marR="77702" marT="38851" marB="38851" anchor="ctr"/>
                </a:tc>
                <a:extLst>
                  <a:ext uri="{0D108BD9-81ED-4DB2-BD59-A6C34878D82A}">
                    <a16:rowId xmlns:a16="http://schemas.microsoft.com/office/drawing/2014/main" val="3318420175"/>
                  </a:ext>
                </a:extLst>
              </a:tr>
              <a:tr h="305155">
                <a:tc>
                  <a:txBody>
                    <a:bodyPr/>
                    <a:lstStyle/>
                    <a:p>
                      <a:r>
                        <a:rPr lang="en-US" sz="1500"/>
                        <a:t>Lollipop</a:t>
                      </a:r>
                    </a:p>
                  </a:txBody>
                  <a:tcPr marL="77702" marR="77702" marT="38851" marB="38851" anchor="ctr"/>
                </a:tc>
                <a:tc>
                  <a:txBody>
                    <a:bodyPr/>
                    <a:lstStyle/>
                    <a:p>
                      <a:r>
                        <a:rPr lang="en-CN" sz="1500" dirty="0"/>
                        <a:t>5.0</a:t>
                      </a:r>
                    </a:p>
                  </a:txBody>
                  <a:tcPr marL="77702" marR="77702" marT="38851" marB="38851" anchor="ctr"/>
                </a:tc>
                <a:tc>
                  <a:txBody>
                    <a:bodyPr/>
                    <a:lstStyle/>
                    <a:p>
                      <a:r>
                        <a:rPr lang="en-US" sz="1500" dirty="0"/>
                        <a:t>API level 21</a:t>
                      </a:r>
                    </a:p>
                  </a:txBody>
                  <a:tcPr marL="77702" marR="77702" marT="38851" marB="38851" anchor="ctr"/>
                </a:tc>
                <a:extLst>
                  <a:ext uri="{0D108BD9-81ED-4DB2-BD59-A6C34878D82A}">
                    <a16:rowId xmlns:a16="http://schemas.microsoft.com/office/drawing/2014/main" val="3951267606"/>
                  </a:ext>
                </a:extLst>
              </a:tr>
              <a:tr h="305155">
                <a:tc>
                  <a:txBody>
                    <a:bodyPr/>
                    <a:lstStyle/>
                    <a:p>
                      <a:r>
                        <a:rPr lang="en-US" sz="1500"/>
                        <a:t>KitKat</a:t>
                      </a:r>
                    </a:p>
                  </a:txBody>
                  <a:tcPr marL="77702" marR="77702" marT="38851" marB="38851" anchor="ctr"/>
                </a:tc>
                <a:tc>
                  <a:txBody>
                    <a:bodyPr/>
                    <a:lstStyle/>
                    <a:p>
                      <a:r>
                        <a:rPr lang="en-CN" sz="1500"/>
                        <a:t>4.4 - 4.4.4</a:t>
                      </a:r>
                    </a:p>
                  </a:txBody>
                  <a:tcPr marL="77702" marR="77702" marT="38851" marB="38851" anchor="ctr"/>
                </a:tc>
                <a:tc>
                  <a:txBody>
                    <a:bodyPr/>
                    <a:lstStyle/>
                    <a:p>
                      <a:r>
                        <a:rPr lang="en-US" sz="1500" dirty="0"/>
                        <a:t>API level 19</a:t>
                      </a:r>
                    </a:p>
                  </a:txBody>
                  <a:tcPr marL="77702" marR="77702" marT="38851" marB="38851" anchor="ctr"/>
                </a:tc>
                <a:extLst>
                  <a:ext uri="{0D108BD9-81ED-4DB2-BD59-A6C34878D82A}">
                    <a16:rowId xmlns:a16="http://schemas.microsoft.com/office/drawing/2014/main" val="2393627713"/>
                  </a:ext>
                </a:extLst>
              </a:tr>
              <a:tr h="305155">
                <a:tc>
                  <a:txBody>
                    <a:bodyPr/>
                    <a:lstStyle/>
                    <a:p>
                      <a:r>
                        <a:rPr lang="en-US" sz="1500" dirty="0"/>
                        <a:t>Jelly Bean</a:t>
                      </a:r>
                    </a:p>
                  </a:txBody>
                  <a:tcPr marL="77702" marR="77702" marT="38851" marB="38851" anchor="ctr"/>
                </a:tc>
                <a:tc>
                  <a:txBody>
                    <a:bodyPr/>
                    <a:lstStyle/>
                    <a:p>
                      <a:r>
                        <a:rPr lang="en-US" sz="1500"/>
                        <a:t>4.3.x</a:t>
                      </a:r>
                    </a:p>
                  </a:txBody>
                  <a:tcPr marL="77702" marR="77702" marT="38851" marB="38851" anchor="ctr"/>
                </a:tc>
                <a:tc>
                  <a:txBody>
                    <a:bodyPr/>
                    <a:lstStyle/>
                    <a:p>
                      <a:r>
                        <a:rPr lang="en-US" sz="1500" dirty="0"/>
                        <a:t>API level 18</a:t>
                      </a:r>
                    </a:p>
                  </a:txBody>
                  <a:tcPr marL="77702" marR="77702" marT="38851" marB="38851" anchor="ctr"/>
                </a:tc>
                <a:extLst>
                  <a:ext uri="{0D108BD9-81ED-4DB2-BD59-A6C34878D82A}">
                    <a16:rowId xmlns:a16="http://schemas.microsoft.com/office/drawing/2014/main" val="1284163781"/>
                  </a:ext>
                </a:extLst>
              </a:tr>
              <a:tr h="305155">
                <a:tc>
                  <a:txBody>
                    <a:bodyPr/>
                    <a:lstStyle/>
                    <a:p>
                      <a:r>
                        <a:rPr lang="en-US" sz="1500"/>
                        <a:t>Jelly Bean</a:t>
                      </a:r>
                    </a:p>
                  </a:txBody>
                  <a:tcPr marL="77702" marR="77702" marT="38851" marB="38851" anchor="ctr"/>
                </a:tc>
                <a:tc>
                  <a:txBody>
                    <a:bodyPr/>
                    <a:lstStyle/>
                    <a:p>
                      <a:r>
                        <a:rPr lang="en-US" sz="1500"/>
                        <a:t>4.2.x</a:t>
                      </a:r>
                    </a:p>
                  </a:txBody>
                  <a:tcPr marL="77702" marR="77702" marT="38851" marB="38851" anchor="ctr"/>
                </a:tc>
                <a:tc>
                  <a:txBody>
                    <a:bodyPr/>
                    <a:lstStyle/>
                    <a:p>
                      <a:r>
                        <a:rPr lang="en-US" sz="1500" dirty="0"/>
                        <a:t>API level 17</a:t>
                      </a:r>
                    </a:p>
                  </a:txBody>
                  <a:tcPr marL="77702" marR="77702" marT="38851" marB="38851" anchor="ctr"/>
                </a:tc>
                <a:extLst>
                  <a:ext uri="{0D108BD9-81ED-4DB2-BD59-A6C34878D82A}">
                    <a16:rowId xmlns:a16="http://schemas.microsoft.com/office/drawing/2014/main" val="2061142965"/>
                  </a:ext>
                </a:extLst>
              </a:tr>
            </a:tbl>
          </a:graphicData>
        </a:graphic>
      </p:graphicFrame>
    </p:spTree>
    <p:extLst>
      <p:ext uri="{BB962C8B-B14F-4D97-AF65-F5344CB8AC3E}">
        <p14:creationId xmlns:p14="http://schemas.microsoft.com/office/powerpoint/2010/main" val="946448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001434-4276-482F-9D04-EE10489847CD}"/>
              </a:ext>
            </a:extLst>
          </p:cNvPr>
          <p:cNvSpPr>
            <a:spLocks noGrp="1"/>
          </p:cNvSpPr>
          <p:nvPr>
            <p:ph type="dt" sz="half" idx="10"/>
          </p:nvPr>
        </p:nvSpPr>
        <p:spPr/>
        <p:txBody>
          <a:bodyPr/>
          <a:lstStyle/>
          <a:p>
            <a:r>
              <a:rPr lang="en-US" altLang="zh-CN"/>
              <a:t>Introduction to Mobile Computing</a:t>
            </a:r>
            <a:endParaRPr lang="zh-CN" altLang="en-US" dirty="0"/>
          </a:p>
        </p:txBody>
      </p:sp>
      <p:sp>
        <p:nvSpPr>
          <p:cNvPr id="3" name="Slide Number Placeholder 2">
            <a:extLst>
              <a:ext uri="{FF2B5EF4-FFF2-40B4-BE49-F238E27FC236}">
                <a16:creationId xmlns:a16="http://schemas.microsoft.com/office/drawing/2014/main" id="{934AA13B-5EFE-4513-9C40-FC16BA54DEAD}"/>
              </a:ext>
            </a:extLst>
          </p:cNvPr>
          <p:cNvSpPr>
            <a:spLocks noGrp="1"/>
          </p:cNvSpPr>
          <p:nvPr>
            <p:ph type="sldNum" sz="quarter" idx="12"/>
          </p:nvPr>
        </p:nvSpPr>
        <p:spPr/>
        <p:txBody>
          <a:bodyPr/>
          <a:lstStyle/>
          <a:p>
            <a:fld id="{A52006E8-1235-4E0F-9686-F62A88C7645C}" type="slidenum">
              <a:rPr lang="zh-CN" altLang="en-US" smtClean="0"/>
              <a:t>34</a:t>
            </a:fld>
            <a:endParaRPr lang="zh-CN" altLang="en-US"/>
          </a:p>
        </p:txBody>
      </p:sp>
      <p:pic>
        <p:nvPicPr>
          <p:cNvPr id="5" name="Picture 4">
            <a:extLst>
              <a:ext uri="{FF2B5EF4-FFF2-40B4-BE49-F238E27FC236}">
                <a16:creationId xmlns:a16="http://schemas.microsoft.com/office/drawing/2014/main" id="{686A362A-3CED-4D5C-9337-B0E97CD5B55B}"/>
              </a:ext>
            </a:extLst>
          </p:cNvPr>
          <p:cNvPicPr>
            <a:picLocks noChangeAspect="1"/>
          </p:cNvPicPr>
          <p:nvPr/>
        </p:nvPicPr>
        <p:blipFill>
          <a:blip r:embed="rId2"/>
          <a:stretch>
            <a:fillRect/>
          </a:stretch>
        </p:blipFill>
        <p:spPr>
          <a:xfrm>
            <a:off x="276225" y="136524"/>
            <a:ext cx="8591550" cy="6200775"/>
          </a:xfrm>
          <a:prstGeom prst="rect">
            <a:avLst/>
          </a:prstGeom>
        </p:spPr>
      </p:pic>
      <p:sp>
        <p:nvSpPr>
          <p:cNvPr id="6" name="TextBox 5">
            <a:extLst>
              <a:ext uri="{FF2B5EF4-FFF2-40B4-BE49-F238E27FC236}">
                <a16:creationId xmlns:a16="http://schemas.microsoft.com/office/drawing/2014/main" id="{19FF9FE1-6317-422C-9F19-314F52D197EF}"/>
              </a:ext>
            </a:extLst>
          </p:cNvPr>
          <p:cNvSpPr txBox="1"/>
          <p:nvPr/>
        </p:nvSpPr>
        <p:spPr>
          <a:xfrm>
            <a:off x="1338172" y="2498247"/>
            <a:ext cx="6148478" cy="1477328"/>
          </a:xfrm>
          <a:prstGeom prst="rect">
            <a:avLst/>
          </a:prstGeom>
          <a:solidFill>
            <a:schemeClr val="accent4">
              <a:lumMod val="20000"/>
              <a:lumOff val="80000"/>
            </a:schemeClr>
          </a:solidFill>
          <a:ln>
            <a:solidFill>
              <a:schemeClr val="accent1"/>
            </a:solidFill>
          </a:ln>
        </p:spPr>
        <p:txBody>
          <a:bodyPr wrap="none" rtlCol="0">
            <a:spAutoFit/>
          </a:bodyPr>
          <a:lstStyle/>
          <a:p>
            <a:r>
              <a:rPr lang="en-US" altLang="zh-CN" dirty="0"/>
              <a:t>The IDE will download the newest SDK on the first startup.</a:t>
            </a:r>
          </a:p>
          <a:p>
            <a:endParaRPr lang="en-US" altLang="zh-CN" dirty="0"/>
          </a:p>
          <a:p>
            <a:r>
              <a:rPr lang="en-US" altLang="zh-CN" dirty="0"/>
              <a:t>If things are not being downloaded, you might need to use VPN</a:t>
            </a:r>
          </a:p>
          <a:p>
            <a:endParaRPr lang="en-US" altLang="zh-CN" dirty="0"/>
          </a:p>
          <a:p>
            <a:r>
              <a:rPr lang="en-US" altLang="zh-CN" dirty="0"/>
              <a:t>XJTLU Wi-Fi is a bad choice for downloading these.</a:t>
            </a:r>
          </a:p>
        </p:txBody>
      </p:sp>
    </p:spTree>
    <p:extLst>
      <p:ext uri="{BB962C8B-B14F-4D97-AF65-F5344CB8AC3E}">
        <p14:creationId xmlns:p14="http://schemas.microsoft.com/office/powerpoint/2010/main" val="120243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DA9FE-4708-4B45-B3D7-903184C6C9A0}"/>
              </a:ext>
            </a:extLst>
          </p:cNvPr>
          <p:cNvSpPr>
            <a:spLocks noGrp="1"/>
          </p:cNvSpPr>
          <p:nvPr>
            <p:ph type="dt" sz="half" idx="10"/>
          </p:nvPr>
        </p:nvSpPr>
        <p:spPr/>
        <p:txBody>
          <a:bodyPr/>
          <a:lstStyle/>
          <a:p>
            <a:r>
              <a:rPr lang="en-US" altLang="zh-CN"/>
              <a:t>Introduction to Mobile Computing</a:t>
            </a:r>
            <a:endParaRPr lang="zh-CN" altLang="en-US" dirty="0"/>
          </a:p>
        </p:txBody>
      </p:sp>
      <p:sp>
        <p:nvSpPr>
          <p:cNvPr id="3" name="Slide Number Placeholder 2">
            <a:extLst>
              <a:ext uri="{FF2B5EF4-FFF2-40B4-BE49-F238E27FC236}">
                <a16:creationId xmlns:a16="http://schemas.microsoft.com/office/drawing/2014/main" id="{78CD9139-12F9-4D9F-89F1-C38414338168}"/>
              </a:ext>
            </a:extLst>
          </p:cNvPr>
          <p:cNvSpPr>
            <a:spLocks noGrp="1"/>
          </p:cNvSpPr>
          <p:nvPr>
            <p:ph type="sldNum" sz="quarter" idx="12"/>
          </p:nvPr>
        </p:nvSpPr>
        <p:spPr/>
        <p:txBody>
          <a:bodyPr/>
          <a:lstStyle/>
          <a:p>
            <a:fld id="{A52006E8-1235-4E0F-9686-F62A88C7645C}" type="slidenum">
              <a:rPr lang="zh-CN" altLang="en-US" smtClean="0"/>
              <a:t>35</a:t>
            </a:fld>
            <a:endParaRPr lang="zh-CN" altLang="en-US"/>
          </a:p>
        </p:txBody>
      </p:sp>
      <p:pic>
        <p:nvPicPr>
          <p:cNvPr id="5" name="Picture 4">
            <a:extLst>
              <a:ext uri="{FF2B5EF4-FFF2-40B4-BE49-F238E27FC236}">
                <a16:creationId xmlns:a16="http://schemas.microsoft.com/office/drawing/2014/main" id="{58C06A7B-6E8C-467E-9DB1-37B30F5C21F4}"/>
              </a:ext>
            </a:extLst>
          </p:cNvPr>
          <p:cNvPicPr>
            <a:picLocks noChangeAspect="1"/>
          </p:cNvPicPr>
          <p:nvPr/>
        </p:nvPicPr>
        <p:blipFill>
          <a:blip r:embed="rId2"/>
          <a:stretch>
            <a:fillRect/>
          </a:stretch>
        </p:blipFill>
        <p:spPr>
          <a:xfrm>
            <a:off x="343449" y="478396"/>
            <a:ext cx="8457101" cy="5450132"/>
          </a:xfrm>
          <a:prstGeom prst="rect">
            <a:avLst/>
          </a:prstGeom>
        </p:spPr>
      </p:pic>
    </p:spTree>
    <p:extLst>
      <p:ext uri="{BB962C8B-B14F-4D97-AF65-F5344CB8AC3E}">
        <p14:creationId xmlns:p14="http://schemas.microsoft.com/office/powerpoint/2010/main" val="266146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0EA25-158E-46F3-A013-7CE14E5DBF4A}"/>
              </a:ext>
            </a:extLst>
          </p:cNvPr>
          <p:cNvSpPr>
            <a:spLocks noGrp="1"/>
          </p:cNvSpPr>
          <p:nvPr>
            <p:ph type="dt" sz="half" idx="10"/>
          </p:nvPr>
        </p:nvSpPr>
        <p:spPr/>
        <p:txBody>
          <a:bodyPr/>
          <a:lstStyle/>
          <a:p>
            <a:r>
              <a:rPr lang="en-US" altLang="zh-CN"/>
              <a:t>Introduction to Mobile Computing</a:t>
            </a:r>
            <a:endParaRPr lang="zh-CN" altLang="en-US" dirty="0"/>
          </a:p>
        </p:txBody>
      </p:sp>
      <p:sp>
        <p:nvSpPr>
          <p:cNvPr id="3" name="Slide Number Placeholder 2">
            <a:extLst>
              <a:ext uri="{FF2B5EF4-FFF2-40B4-BE49-F238E27FC236}">
                <a16:creationId xmlns:a16="http://schemas.microsoft.com/office/drawing/2014/main" id="{D65ABD06-AF96-4AEB-9716-CDE2EE34DB42}"/>
              </a:ext>
            </a:extLst>
          </p:cNvPr>
          <p:cNvSpPr>
            <a:spLocks noGrp="1"/>
          </p:cNvSpPr>
          <p:nvPr>
            <p:ph type="sldNum" sz="quarter" idx="12"/>
          </p:nvPr>
        </p:nvSpPr>
        <p:spPr/>
        <p:txBody>
          <a:bodyPr/>
          <a:lstStyle/>
          <a:p>
            <a:fld id="{A52006E8-1235-4E0F-9686-F62A88C7645C}" type="slidenum">
              <a:rPr lang="zh-CN" altLang="en-US" smtClean="0"/>
              <a:t>36</a:t>
            </a:fld>
            <a:endParaRPr lang="zh-CN" altLang="en-US"/>
          </a:p>
        </p:txBody>
      </p:sp>
      <p:pic>
        <p:nvPicPr>
          <p:cNvPr id="5" name="Picture 4">
            <a:extLst>
              <a:ext uri="{FF2B5EF4-FFF2-40B4-BE49-F238E27FC236}">
                <a16:creationId xmlns:a16="http://schemas.microsoft.com/office/drawing/2014/main" id="{F8081C78-3C4F-45C7-A2B5-DD14E69125F7}"/>
              </a:ext>
            </a:extLst>
          </p:cNvPr>
          <p:cNvPicPr>
            <a:picLocks noChangeAspect="1"/>
          </p:cNvPicPr>
          <p:nvPr/>
        </p:nvPicPr>
        <p:blipFill>
          <a:blip r:embed="rId2"/>
          <a:stretch>
            <a:fillRect/>
          </a:stretch>
        </p:blipFill>
        <p:spPr>
          <a:xfrm>
            <a:off x="71438" y="257332"/>
            <a:ext cx="9001125" cy="5800725"/>
          </a:xfrm>
          <a:prstGeom prst="rect">
            <a:avLst/>
          </a:prstGeom>
        </p:spPr>
      </p:pic>
      <p:grpSp>
        <p:nvGrpSpPr>
          <p:cNvPr id="11" name="Group 10">
            <a:extLst>
              <a:ext uri="{FF2B5EF4-FFF2-40B4-BE49-F238E27FC236}">
                <a16:creationId xmlns:a16="http://schemas.microsoft.com/office/drawing/2014/main" id="{02C1B818-7A53-4F60-A2DE-9B975A805AC3}"/>
              </a:ext>
            </a:extLst>
          </p:cNvPr>
          <p:cNvGrpSpPr/>
          <p:nvPr/>
        </p:nvGrpSpPr>
        <p:grpSpPr>
          <a:xfrm>
            <a:off x="1491366" y="1397675"/>
            <a:ext cx="5190787" cy="2350360"/>
            <a:chOff x="2315330" y="1176612"/>
            <a:chExt cx="5190787" cy="2350360"/>
          </a:xfrm>
        </p:grpSpPr>
        <p:sp>
          <p:nvSpPr>
            <p:cNvPr id="6" name="TextBox 5">
              <a:extLst>
                <a:ext uri="{FF2B5EF4-FFF2-40B4-BE49-F238E27FC236}">
                  <a16:creationId xmlns:a16="http://schemas.microsoft.com/office/drawing/2014/main" id="{32E6A5C0-E04D-41B2-AD90-6F5B8ED4F275}"/>
                </a:ext>
              </a:extLst>
            </p:cNvPr>
            <p:cNvSpPr txBox="1"/>
            <p:nvPr/>
          </p:nvSpPr>
          <p:spPr>
            <a:xfrm>
              <a:off x="2315330" y="1176612"/>
              <a:ext cx="5190787" cy="1754326"/>
            </a:xfrm>
            <a:prstGeom prst="rect">
              <a:avLst/>
            </a:prstGeom>
            <a:solidFill>
              <a:schemeClr val="bg1"/>
            </a:solidFill>
            <a:ln w="25400">
              <a:solidFill>
                <a:srgbClr val="FF0000"/>
              </a:solidFill>
            </a:ln>
            <a:effectLst/>
          </p:spPr>
          <p:txBody>
            <a:bodyPr wrap="square" rtlCol="0">
              <a:spAutoFit/>
            </a:bodyPr>
            <a:lstStyle/>
            <a:p>
              <a:r>
                <a:rPr lang="en-GB" dirty="0"/>
                <a:t>Gradle sync process starts automatically after creating a project. This process must be completed before you can do anything else.</a:t>
              </a:r>
            </a:p>
            <a:p>
              <a:endParaRPr lang="en-GB" dirty="0"/>
            </a:p>
            <a:p>
              <a:r>
                <a:rPr lang="en-GB" dirty="0">
                  <a:solidFill>
                    <a:srgbClr val="FF0000"/>
                  </a:solidFill>
                </a:rPr>
                <a:t>With good internet/VPN, you should see a lot of files </a:t>
              </a:r>
              <a:r>
                <a:rPr lang="en-GB">
                  <a:solidFill>
                    <a:srgbClr val="FF0000"/>
                  </a:solidFill>
                </a:rPr>
                <a:t>being downloaded </a:t>
              </a:r>
              <a:r>
                <a:rPr lang="en-GB" dirty="0">
                  <a:solidFill>
                    <a:srgbClr val="FF0000"/>
                  </a:solidFill>
                </a:rPr>
                <a:t>the first time you create a project. </a:t>
              </a:r>
            </a:p>
          </p:txBody>
        </p:sp>
        <p:cxnSp>
          <p:nvCxnSpPr>
            <p:cNvPr id="7" name="Straight Arrow Connector 6">
              <a:extLst>
                <a:ext uri="{FF2B5EF4-FFF2-40B4-BE49-F238E27FC236}">
                  <a16:creationId xmlns:a16="http://schemas.microsoft.com/office/drawing/2014/main" id="{106BD0CE-9BA9-4E07-8C9F-602F8E86CA7A}"/>
                </a:ext>
              </a:extLst>
            </p:cNvPr>
            <p:cNvCxnSpPr>
              <a:cxnSpLocks/>
              <a:stCxn id="6" idx="2"/>
            </p:cNvCxnSpPr>
            <p:nvPr/>
          </p:nvCxnSpPr>
          <p:spPr>
            <a:xfrm flipH="1">
              <a:off x="4732774" y="2930938"/>
              <a:ext cx="177950" cy="59603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955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711B2-60C1-4FED-A102-213640187A7C}"/>
              </a:ext>
            </a:extLst>
          </p:cNvPr>
          <p:cNvSpPr>
            <a:spLocks noGrp="1"/>
          </p:cNvSpPr>
          <p:nvPr>
            <p:ph type="title"/>
          </p:nvPr>
        </p:nvSpPr>
        <p:spPr/>
        <p:txBody>
          <a:bodyPr/>
          <a:lstStyle/>
          <a:p>
            <a:r>
              <a:rPr lang="en-US" altLang="zh-CN" dirty="0"/>
              <a:t>Gradle</a:t>
            </a:r>
            <a:endParaRPr lang="zh-CN" altLang="en-US" dirty="0"/>
          </a:p>
        </p:txBody>
      </p:sp>
      <p:sp>
        <p:nvSpPr>
          <p:cNvPr id="5" name="Content Placeholder 4">
            <a:extLst>
              <a:ext uri="{FF2B5EF4-FFF2-40B4-BE49-F238E27FC236}">
                <a16:creationId xmlns:a16="http://schemas.microsoft.com/office/drawing/2014/main" id="{E969ABDB-1F1E-4629-99D5-33BA5CFCC94C}"/>
              </a:ext>
            </a:extLst>
          </p:cNvPr>
          <p:cNvSpPr>
            <a:spLocks noGrp="1"/>
          </p:cNvSpPr>
          <p:nvPr>
            <p:ph idx="1"/>
          </p:nvPr>
        </p:nvSpPr>
        <p:spPr/>
        <p:txBody>
          <a:bodyPr/>
          <a:lstStyle/>
          <a:p>
            <a:r>
              <a:rPr lang="en-US" altLang="zh-CN" dirty="0"/>
              <a:t>What files are downloaded?</a:t>
            </a:r>
          </a:p>
          <a:p>
            <a:r>
              <a:rPr lang="en-GB" altLang="zh-CN" dirty="0"/>
              <a:t>Right click on the android project, and select “open module settings”, you will see all modules required by your project</a:t>
            </a:r>
          </a:p>
          <a:p>
            <a:pPr lvl="1"/>
            <a:r>
              <a:rPr lang="en-US" altLang="zh-CN" dirty="0"/>
              <a:t>These mandatory libraries (and some other files) come from online repositories and must be downloaded by Gradle first.</a:t>
            </a:r>
            <a:endParaRPr lang="zh-CN" altLang="en-US" dirty="0"/>
          </a:p>
          <a:p>
            <a:endParaRPr lang="zh-CN" altLang="en-US" dirty="0"/>
          </a:p>
        </p:txBody>
      </p:sp>
      <p:sp>
        <p:nvSpPr>
          <p:cNvPr id="2" name="Date Placeholder 1">
            <a:extLst>
              <a:ext uri="{FF2B5EF4-FFF2-40B4-BE49-F238E27FC236}">
                <a16:creationId xmlns:a16="http://schemas.microsoft.com/office/drawing/2014/main" id="{98E9F272-5F2B-4384-9671-C9B1BB70E3C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3" name="Slide Number Placeholder 2">
            <a:extLst>
              <a:ext uri="{FF2B5EF4-FFF2-40B4-BE49-F238E27FC236}">
                <a16:creationId xmlns:a16="http://schemas.microsoft.com/office/drawing/2014/main" id="{A99D4684-0831-4A26-85DB-40DAE487A5D5}"/>
              </a:ext>
            </a:extLst>
          </p:cNvPr>
          <p:cNvSpPr>
            <a:spLocks noGrp="1"/>
          </p:cNvSpPr>
          <p:nvPr>
            <p:ph type="sldNum" sz="quarter" idx="12"/>
          </p:nvPr>
        </p:nvSpPr>
        <p:spPr/>
        <p:txBody>
          <a:bodyPr/>
          <a:lstStyle/>
          <a:p>
            <a:fld id="{A52006E8-1235-4E0F-9686-F62A88C7645C}" type="slidenum">
              <a:rPr lang="zh-CN" altLang="en-US" smtClean="0"/>
              <a:t>37</a:t>
            </a:fld>
            <a:endParaRPr lang="zh-CN" altLang="en-US"/>
          </a:p>
        </p:txBody>
      </p:sp>
      <p:pic>
        <p:nvPicPr>
          <p:cNvPr id="6" name="Content Placeholder 5">
            <a:extLst>
              <a:ext uri="{FF2B5EF4-FFF2-40B4-BE49-F238E27FC236}">
                <a16:creationId xmlns:a16="http://schemas.microsoft.com/office/drawing/2014/main" id="{66106536-C075-4619-A4BC-04AD6613D7CC}"/>
              </a:ext>
            </a:extLst>
          </p:cNvPr>
          <p:cNvPicPr>
            <a:picLocks noChangeAspect="1"/>
          </p:cNvPicPr>
          <p:nvPr/>
        </p:nvPicPr>
        <p:blipFill>
          <a:blip r:embed="rId2"/>
          <a:stretch>
            <a:fillRect/>
          </a:stretch>
        </p:blipFill>
        <p:spPr>
          <a:xfrm>
            <a:off x="801403" y="3355671"/>
            <a:ext cx="2263344" cy="2630373"/>
          </a:xfrm>
          <a:prstGeom prst="rect">
            <a:avLst/>
          </a:prstGeom>
          <a:effectLst>
            <a:outerShdw blurRad="63500" sx="102000" sy="102000" algn="ctr" rotWithShape="0">
              <a:prstClr val="black">
                <a:alpha val="40000"/>
              </a:prstClr>
            </a:outerShdw>
          </a:effectLst>
        </p:spPr>
      </p:pic>
      <p:pic>
        <p:nvPicPr>
          <p:cNvPr id="7" name="Content Placeholder 6">
            <a:extLst>
              <a:ext uri="{FF2B5EF4-FFF2-40B4-BE49-F238E27FC236}">
                <a16:creationId xmlns:a16="http://schemas.microsoft.com/office/drawing/2014/main" id="{F92C7316-B6AA-4518-8C2F-C9AF1D33B8BA}"/>
              </a:ext>
            </a:extLst>
          </p:cNvPr>
          <p:cNvPicPr>
            <a:picLocks noChangeAspect="1"/>
          </p:cNvPicPr>
          <p:nvPr/>
        </p:nvPicPr>
        <p:blipFill rotWithShape="1">
          <a:blip r:embed="rId3"/>
          <a:srcRect b="26235"/>
          <a:stretch/>
        </p:blipFill>
        <p:spPr>
          <a:xfrm>
            <a:off x="4850748" y="3337434"/>
            <a:ext cx="3491849" cy="2648610"/>
          </a:xfrm>
          <a:prstGeom prst="rect">
            <a:avLst/>
          </a:prstGeom>
          <a:effectLst>
            <a:outerShdw blurRad="63500" sx="102000" sy="102000" algn="ctr" rotWithShape="0">
              <a:prstClr val="black">
                <a:alpha val="40000"/>
              </a:prstClr>
            </a:outerShdw>
          </a:effectLst>
        </p:spPr>
      </p:pic>
      <p:sp>
        <p:nvSpPr>
          <p:cNvPr id="8" name="Arrow: Right 7">
            <a:extLst>
              <a:ext uri="{FF2B5EF4-FFF2-40B4-BE49-F238E27FC236}">
                <a16:creationId xmlns:a16="http://schemas.microsoft.com/office/drawing/2014/main" id="{E2E9665F-099F-4F2C-A332-93265C2A5881}"/>
              </a:ext>
            </a:extLst>
          </p:cNvPr>
          <p:cNvSpPr/>
          <p:nvPr/>
        </p:nvSpPr>
        <p:spPr>
          <a:xfrm>
            <a:off x="3353322" y="4541855"/>
            <a:ext cx="1339258" cy="572756"/>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576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30FF49-3F4D-4088-A580-E2050FD340F3}"/>
              </a:ext>
            </a:extLst>
          </p:cNvPr>
          <p:cNvPicPr>
            <a:picLocks noChangeAspect="1"/>
          </p:cNvPicPr>
          <p:nvPr/>
        </p:nvPicPr>
        <p:blipFill rotWithShape="1">
          <a:blip r:embed="rId2">
            <a:alphaModFix amt="17000"/>
          </a:blip>
          <a:srcRect l="3125" r="3027"/>
          <a:stretch/>
        </p:blipFill>
        <p:spPr>
          <a:xfrm>
            <a:off x="0" y="0"/>
            <a:ext cx="9144000" cy="6089651"/>
          </a:xfrm>
          <a:prstGeom prst="rect">
            <a:avLst/>
          </a:prstGeom>
        </p:spPr>
      </p:pic>
      <p:sp>
        <p:nvSpPr>
          <p:cNvPr id="6" name="Title 5">
            <a:extLst>
              <a:ext uri="{FF2B5EF4-FFF2-40B4-BE49-F238E27FC236}">
                <a16:creationId xmlns:a16="http://schemas.microsoft.com/office/drawing/2014/main" id="{86F75F7C-64BA-4EA9-8883-1E962FDE84C3}"/>
              </a:ext>
            </a:extLst>
          </p:cNvPr>
          <p:cNvSpPr>
            <a:spLocks noGrp="1"/>
          </p:cNvSpPr>
          <p:nvPr>
            <p:ph type="title"/>
          </p:nvPr>
        </p:nvSpPr>
        <p:spPr/>
        <p:txBody>
          <a:bodyPr/>
          <a:lstStyle/>
          <a:p>
            <a:r>
              <a:rPr lang="en-GB" altLang="zh-CN" dirty="0"/>
              <a:t>Hello World</a:t>
            </a:r>
            <a:endParaRPr lang="zh-CN" altLang="en-US" dirty="0"/>
          </a:p>
        </p:txBody>
      </p:sp>
      <p:sp>
        <p:nvSpPr>
          <p:cNvPr id="7" name="Text Placeholder 6">
            <a:extLst>
              <a:ext uri="{FF2B5EF4-FFF2-40B4-BE49-F238E27FC236}">
                <a16:creationId xmlns:a16="http://schemas.microsoft.com/office/drawing/2014/main" id="{4814ABA1-4E28-4181-BC9A-40462F33D25A}"/>
              </a:ext>
            </a:extLst>
          </p:cNvPr>
          <p:cNvSpPr>
            <a:spLocks noGrp="1"/>
          </p:cNvSpPr>
          <p:nvPr>
            <p:ph type="body" idx="1"/>
          </p:nvPr>
        </p:nvSpPr>
        <p:spPr/>
        <p:txBody>
          <a:bodyPr/>
          <a:lstStyle/>
          <a:p>
            <a:r>
              <a:rPr lang="en-US" altLang="zh-CN" dirty="0"/>
              <a:t>A walkthrough of the IDE</a:t>
            </a:r>
          </a:p>
        </p:txBody>
      </p:sp>
      <p:sp>
        <p:nvSpPr>
          <p:cNvPr id="4" name="Date Placeholder 3">
            <a:extLst>
              <a:ext uri="{FF2B5EF4-FFF2-40B4-BE49-F238E27FC236}">
                <a16:creationId xmlns:a16="http://schemas.microsoft.com/office/drawing/2014/main" id="{9E30B28E-3076-4331-AEBD-344650DF793B}"/>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EA51D8EA-48EA-49A2-BD81-8F15DEB2FB8C}"/>
              </a:ext>
            </a:extLst>
          </p:cNvPr>
          <p:cNvSpPr>
            <a:spLocks noGrp="1"/>
          </p:cNvSpPr>
          <p:nvPr>
            <p:ph type="sldNum" sz="quarter" idx="12"/>
          </p:nvPr>
        </p:nvSpPr>
        <p:spPr/>
        <p:txBody>
          <a:bodyPr/>
          <a:lstStyle/>
          <a:p>
            <a:fld id="{A52006E8-1235-4E0F-9686-F62A88C7645C}" type="slidenum">
              <a:rPr lang="zh-CN" altLang="en-US" smtClean="0"/>
              <a:pPr/>
              <a:t>38</a:t>
            </a:fld>
            <a:endParaRPr lang="zh-CN" altLang="en-US" dirty="0"/>
          </a:p>
        </p:txBody>
      </p:sp>
    </p:spTree>
    <p:extLst>
      <p:ext uri="{BB962C8B-B14F-4D97-AF65-F5344CB8AC3E}">
        <p14:creationId xmlns:p14="http://schemas.microsoft.com/office/powerpoint/2010/main" val="316596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E483EC-5386-4BBB-82A8-2A6600D17501}"/>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F2F7D964-666A-46C5-B7FF-617E29C8A9D7}"/>
              </a:ext>
            </a:extLst>
          </p:cNvPr>
          <p:cNvSpPr>
            <a:spLocks noGrp="1"/>
          </p:cNvSpPr>
          <p:nvPr>
            <p:ph type="sldNum" sz="quarter" idx="12"/>
          </p:nvPr>
        </p:nvSpPr>
        <p:spPr/>
        <p:txBody>
          <a:bodyPr/>
          <a:lstStyle/>
          <a:p>
            <a:fld id="{A52006E8-1235-4E0F-9686-F62A88C7645C}" type="slidenum">
              <a:rPr lang="zh-CN" altLang="en-US" smtClean="0"/>
              <a:t>39</a:t>
            </a:fld>
            <a:endParaRPr lang="zh-CN" altLang="en-US"/>
          </a:p>
        </p:txBody>
      </p:sp>
      <p:pic>
        <p:nvPicPr>
          <p:cNvPr id="9" name="Picture 8">
            <a:extLst>
              <a:ext uri="{FF2B5EF4-FFF2-40B4-BE49-F238E27FC236}">
                <a16:creationId xmlns:a16="http://schemas.microsoft.com/office/drawing/2014/main" id="{8E95E131-67D0-46F9-B703-6B8337DB785C}"/>
              </a:ext>
            </a:extLst>
          </p:cNvPr>
          <p:cNvPicPr>
            <a:picLocks noChangeAspect="1"/>
          </p:cNvPicPr>
          <p:nvPr/>
        </p:nvPicPr>
        <p:blipFill>
          <a:blip r:embed="rId2"/>
          <a:stretch>
            <a:fillRect/>
          </a:stretch>
        </p:blipFill>
        <p:spPr>
          <a:xfrm>
            <a:off x="567306" y="274143"/>
            <a:ext cx="8009388" cy="5961627"/>
          </a:xfrm>
          <a:prstGeom prst="rect">
            <a:avLst/>
          </a:prstGeom>
        </p:spPr>
      </p:pic>
    </p:spTree>
    <p:extLst>
      <p:ext uri="{BB962C8B-B14F-4D97-AF65-F5344CB8AC3E}">
        <p14:creationId xmlns:p14="http://schemas.microsoft.com/office/powerpoint/2010/main" val="14756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AE0D-822C-3629-9EA3-FF41C0955F7D}"/>
              </a:ext>
            </a:extLst>
          </p:cNvPr>
          <p:cNvSpPr>
            <a:spLocks noGrp="1"/>
          </p:cNvSpPr>
          <p:nvPr>
            <p:ph type="title"/>
          </p:nvPr>
        </p:nvSpPr>
        <p:spPr/>
        <p:txBody>
          <a:bodyPr/>
          <a:lstStyle/>
          <a:p>
            <a:r>
              <a:rPr lang="en-GB" dirty="0"/>
              <a:t>Applications of Mobile Devices</a:t>
            </a:r>
          </a:p>
        </p:txBody>
      </p:sp>
      <p:sp>
        <p:nvSpPr>
          <p:cNvPr id="3" name="Date Placeholder 2">
            <a:extLst>
              <a:ext uri="{FF2B5EF4-FFF2-40B4-BE49-F238E27FC236}">
                <a16:creationId xmlns:a16="http://schemas.microsoft.com/office/drawing/2014/main" id="{27B30E77-E238-FE21-63F2-EF0FCA6F5CD7}"/>
              </a:ext>
            </a:extLst>
          </p:cNvPr>
          <p:cNvSpPr>
            <a:spLocks noGrp="1"/>
          </p:cNvSpPr>
          <p:nvPr>
            <p:ph type="dt" sz="half" idx="10"/>
          </p:nvPr>
        </p:nvSpPr>
        <p:spPr/>
        <p:txBody>
          <a:bodyPr/>
          <a:lstStyle/>
          <a:p>
            <a:r>
              <a:rPr lang="en-US" altLang="zh-CN"/>
              <a:t>Introduction to Mobile Computing</a:t>
            </a:r>
            <a:endParaRPr lang="zh-CN" altLang="en-US" dirty="0"/>
          </a:p>
        </p:txBody>
      </p:sp>
      <p:sp>
        <p:nvSpPr>
          <p:cNvPr id="4" name="Slide Number Placeholder 3">
            <a:extLst>
              <a:ext uri="{FF2B5EF4-FFF2-40B4-BE49-F238E27FC236}">
                <a16:creationId xmlns:a16="http://schemas.microsoft.com/office/drawing/2014/main" id="{93C39F2C-0134-FA46-B3D1-24EC04814ECB}"/>
              </a:ext>
            </a:extLst>
          </p:cNvPr>
          <p:cNvSpPr>
            <a:spLocks noGrp="1"/>
          </p:cNvSpPr>
          <p:nvPr>
            <p:ph type="sldNum" sz="quarter" idx="12"/>
          </p:nvPr>
        </p:nvSpPr>
        <p:spPr/>
        <p:txBody>
          <a:bodyPr/>
          <a:lstStyle/>
          <a:p>
            <a:fld id="{A52006E8-1235-4E0F-9686-F62A88C7645C}" type="slidenum">
              <a:rPr lang="zh-CN" altLang="en-US" smtClean="0"/>
              <a:t>4</a:t>
            </a:fld>
            <a:endParaRPr lang="zh-CN" altLang="en-US"/>
          </a:p>
        </p:txBody>
      </p:sp>
      <p:pic>
        <p:nvPicPr>
          <p:cNvPr id="5" name="图片 3">
            <a:extLst>
              <a:ext uri="{FF2B5EF4-FFF2-40B4-BE49-F238E27FC236}">
                <a16:creationId xmlns:a16="http://schemas.microsoft.com/office/drawing/2014/main" id="{0D9F89AB-2D91-4302-0B7D-F39A58677ECB}"/>
              </a:ext>
            </a:extLst>
          </p:cNvPr>
          <p:cNvPicPr>
            <a:picLocks noChangeAspect="1"/>
          </p:cNvPicPr>
          <p:nvPr/>
        </p:nvPicPr>
        <p:blipFill>
          <a:blip r:embed="rId2">
            <a:lum/>
          </a:blip>
          <a:srcRect/>
          <a:stretch>
            <a:fillRect/>
          </a:stretch>
        </p:blipFill>
        <p:spPr>
          <a:xfrm>
            <a:off x="4712129" y="1490947"/>
            <a:ext cx="2695680" cy="2035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4">
            <a:extLst>
              <a:ext uri="{FF2B5EF4-FFF2-40B4-BE49-F238E27FC236}">
                <a16:creationId xmlns:a16="http://schemas.microsoft.com/office/drawing/2014/main" id="{CC08D605-B2DF-3D13-7F41-2A051BE3928D}"/>
              </a:ext>
            </a:extLst>
          </p:cNvPr>
          <p:cNvPicPr>
            <a:picLocks noChangeAspect="1"/>
          </p:cNvPicPr>
          <p:nvPr/>
        </p:nvPicPr>
        <p:blipFill>
          <a:blip r:embed="rId3">
            <a:lum/>
          </a:blip>
          <a:srcRect/>
          <a:stretch>
            <a:fillRect/>
          </a:stretch>
        </p:blipFill>
        <p:spPr>
          <a:xfrm>
            <a:off x="1844370" y="4016418"/>
            <a:ext cx="3067200" cy="1725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5">
            <a:extLst>
              <a:ext uri="{FF2B5EF4-FFF2-40B4-BE49-F238E27FC236}">
                <a16:creationId xmlns:a16="http://schemas.microsoft.com/office/drawing/2014/main" id="{5DB0C05F-CD18-A8AD-54C1-AA00B826B594}"/>
              </a:ext>
            </a:extLst>
          </p:cNvPr>
          <p:cNvPicPr>
            <a:picLocks noChangeAspect="1"/>
          </p:cNvPicPr>
          <p:nvPr/>
        </p:nvPicPr>
        <p:blipFill>
          <a:blip r:embed="rId4">
            <a:lum/>
          </a:blip>
          <a:srcRect/>
          <a:stretch>
            <a:fillRect/>
          </a:stretch>
        </p:blipFill>
        <p:spPr>
          <a:xfrm>
            <a:off x="5536798" y="4016418"/>
            <a:ext cx="2138760" cy="1610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6">
            <a:extLst>
              <a:ext uri="{FF2B5EF4-FFF2-40B4-BE49-F238E27FC236}">
                <a16:creationId xmlns:a16="http://schemas.microsoft.com/office/drawing/2014/main" id="{988EECF5-0A3D-08E9-5AB4-F9D36B996299}"/>
              </a:ext>
            </a:extLst>
          </p:cNvPr>
          <p:cNvPicPr>
            <a:picLocks noChangeAspect="1"/>
          </p:cNvPicPr>
          <p:nvPr/>
        </p:nvPicPr>
        <p:blipFill>
          <a:blip r:embed="rId5">
            <a:lum/>
          </a:blip>
          <a:srcRect/>
          <a:stretch>
            <a:fillRect/>
          </a:stretch>
        </p:blipFill>
        <p:spPr>
          <a:xfrm>
            <a:off x="1844370" y="1686600"/>
            <a:ext cx="1683360" cy="174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221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349555-9747-4D6F-835C-25B9B74534E5}"/>
              </a:ext>
            </a:extLst>
          </p:cNvPr>
          <p:cNvSpPr>
            <a:spLocks noGrp="1"/>
          </p:cNvSpPr>
          <p:nvPr>
            <p:ph type="title"/>
          </p:nvPr>
        </p:nvSpPr>
        <p:spPr/>
        <p:txBody>
          <a:bodyPr/>
          <a:lstStyle/>
          <a:p>
            <a:r>
              <a:rPr lang="en-GB" altLang="zh-CN" dirty="0"/>
              <a:t>Project Window</a:t>
            </a:r>
            <a:endParaRPr lang="zh-CN" altLang="en-US" dirty="0"/>
          </a:p>
        </p:txBody>
      </p:sp>
      <p:sp>
        <p:nvSpPr>
          <p:cNvPr id="7" name="Content Placeholder 6">
            <a:extLst>
              <a:ext uri="{FF2B5EF4-FFF2-40B4-BE49-F238E27FC236}">
                <a16:creationId xmlns:a16="http://schemas.microsoft.com/office/drawing/2014/main" id="{23B22957-C700-4D3C-9C4B-984A3E62AF3C}"/>
              </a:ext>
            </a:extLst>
          </p:cNvPr>
          <p:cNvSpPr>
            <a:spLocks noGrp="1"/>
          </p:cNvSpPr>
          <p:nvPr>
            <p:ph idx="1"/>
          </p:nvPr>
        </p:nvSpPr>
        <p:spPr>
          <a:xfrm>
            <a:off x="628650" y="1261872"/>
            <a:ext cx="2968660" cy="4915091"/>
          </a:xfrm>
        </p:spPr>
        <p:txBody>
          <a:bodyPr/>
          <a:lstStyle/>
          <a:p>
            <a:r>
              <a:rPr lang="en-GB" altLang="zh-CN" dirty="0"/>
              <a:t>There are </a:t>
            </a:r>
            <a:r>
              <a:rPr lang="en-GB" altLang="zh-CN" dirty="0">
                <a:solidFill>
                  <a:srgbClr val="00B050"/>
                </a:solidFill>
              </a:rPr>
              <a:t>several view options:</a:t>
            </a:r>
            <a:endParaRPr lang="en-GB" altLang="zh-CN" dirty="0"/>
          </a:p>
          <a:p>
            <a:pPr lvl="1"/>
            <a:r>
              <a:rPr lang="en-GB" altLang="zh-CN" dirty="0">
                <a:solidFill>
                  <a:schemeClr val="accent1">
                    <a:lumMod val="75000"/>
                  </a:schemeClr>
                </a:solidFill>
              </a:rPr>
              <a:t>“Android” view is easier to understand.</a:t>
            </a:r>
          </a:p>
          <a:p>
            <a:pPr lvl="1"/>
            <a:r>
              <a:rPr lang="en-GB" altLang="zh-CN" dirty="0">
                <a:solidFill>
                  <a:schemeClr val="accent2">
                    <a:lumMod val="75000"/>
                  </a:schemeClr>
                </a:solidFill>
              </a:rPr>
              <a:t>“Project” view matches the folder structure in the file system (as seen in your file explorer)</a:t>
            </a:r>
          </a:p>
          <a:p>
            <a:endParaRPr lang="zh-CN" altLang="en-US" dirty="0"/>
          </a:p>
        </p:txBody>
      </p:sp>
      <p:sp>
        <p:nvSpPr>
          <p:cNvPr id="4" name="Date Placeholder 3">
            <a:extLst>
              <a:ext uri="{FF2B5EF4-FFF2-40B4-BE49-F238E27FC236}">
                <a16:creationId xmlns:a16="http://schemas.microsoft.com/office/drawing/2014/main" id="{23C0CE69-CB6D-47B7-B016-791CC9E69F29}"/>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D24A5B3B-7A76-4135-923E-8571397FFCE1}"/>
              </a:ext>
            </a:extLst>
          </p:cNvPr>
          <p:cNvSpPr>
            <a:spLocks noGrp="1"/>
          </p:cNvSpPr>
          <p:nvPr>
            <p:ph type="sldNum" sz="quarter" idx="12"/>
          </p:nvPr>
        </p:nvSpPr>
        <p:spPr/>
        <p:txBody>
          <a:bodyPr/>
          <a:lstStyle/>
          <a:p>
            <a:fld id="{A52006E8-1235-4E0F-9686-F62A88C7645C}" type="slidenum">
              <a:rPr lang="zh-CN" altLang="en-US" smtClean="0"/>
              <a:t>40</a:t>
            </a:fld>
            <a:endParaRPr lang="zh-CN" altLang="en-US"/>
          </a:p>
        </p:txBody>
      </p:sp>
      <p:grpSp>
        <p:nvGrpSpPr>
          <p:cNvPr id="10" name="Group 9">
            <a:extLst>
              <a:ext uri="{FF2B5EF4-FFF2-40B4-BE49-F238E27FC236}">
                <a16:creationId xmlns:a16="http://schemas.microsoft.com/office/drawing/2014/main" id="{A9CB2511-60B3-4B29-8D73-5C3C4BDB136F}"/>
              </a:ext>
            </a:extLst>
          </p:cNvPr>
          <p:cNvGrpSpPr/>
          <p:nvPr/>
        </p:nvGrpSpPr>
        <p:grpSpPr>
          <a:xfrm>
            <a:off x="3917950" y="1261872"/>
            <a:ext cx="4597400" cy="4419600"/>
            <a:chOff x="3917950" y="1813266"/>
            <a:chExt cx="4597400" cy="4419600"/>
          </a:xfrm>
          <a:effectLst>
            <a:outerShdw blurRad="63500" sx="102000" sy="102000" algn="ctr" rotWithShape="0">
              <a:prstClr val="black">
                <a:alpha val="40000"/>
              </a:prstClr>
            </a:outerShdw>
          </a:effectLst>
        </p:grpSpPr>
        <p:pic>
          <p:nvPicPr>
            <p:cNvPr id="8" name="Picture 7">
              <a:extLst>
                <a:ext uri="{FF2B5EF4-FFF2-40B4-BE49-F238E27FC236}">
                  <a16:creationId xmlns:a16="http://schemas.microsoft.com/office/drawing/2014/main" id="{5B69536F-96BF-445A-A9A4-2F23522A862E}"/>
                </a:ext>
              </a:extLst>
            </p:cNvPr>
            <p:cNvPicPr>
              <a:picLocks noChangeAspect="1"/>
            </p:cNvPicPr>
            <p:nvPr/>
          </p:nvPicPr>
          <p:blipFill>
            <a:blip r:embed="rId2"/>
            <a:stretch>
              <a:fillRect/>
            </a:stretch>
          </p:blipFill>
          <p:spPr>
            <a:xfrm>
              <a:off x="3917950" y="1813266"/>
              <a:ext cx="4597400" cy="4419600"/>
            </a:xfrm>
            <a:prstGeom prst="rect">
              <a:avLst/>
            </a:prstGeom>
          </p:spPr>
        </p:pic>
        <p:sp>
          <p:nvSpPr>
            <p:cNvPr id="9" name="Rounded Rectangle 4">
              <a:extLst>
                <a:ext uri="{FF2B5EF4-FFF2-40B4-BE49-F238E27FC236}">
                  <a16:creationId xmlns:a16="http://schemas.microsoft.com/office/drawing/2014/main" id="{A6CE0AC5-35F3-4574-876D-E94BD0E460B8}"/>
                </a:ext>
              </a:extLst>
            </p:cNvPr>
            <p:cNvSpPr/>
            <p:nvPr/>
          </p:nvSpPr>
          <p:spPr>
            <a:xfrm>
              <a:off x="4201886" y="1814739"/>
              <a:ext cx="1284514" cy="31886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42004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D2A1-B213-434E-A89A-557D83DB9903}"/>
              </a:ext>
            </a:extLst>
          </p:cNvPr>
          <p:cNvSpPr>
            <a:spLocks noGrp="1"/>
          </p:cNvSpPr>
          <p:nvPr>
            <p:ph type="title"/>
          </p:nvPr>
        </p:nvSpPr>
        <p:spPr/>
        <p:txBody>
          <a:bodyPr/>
          <a:lstStyle/>
          <a:p>
            <a:r>
              <a:rPr lang="en-US" altLang="zh-CN" dirty="0"/>
              <a:t>Project Folders</a:t>
            </a:r>
            <a:endParaRPr lang="zh-CN" altLang="en-US" dirty="0"/>
          </a:p>
        </p:txBody>
      </p:sp>
      <p:sp>
        <p:nvSpPr>
          <p:cNvPr id="3" name="Content Placeholder 2">
            <a:extLst>
              <a:ext uri="{FF2B5EF4-FFF2-40B4-BE49-F238E27FC236}">
                <a16:creationId xmlns:a16="http://schemas.microsoft.com/office/drawing/2014/main" id="{2E0F9D19-2D1A-4797-A54B-1E33FC361FEC}"/>
              </a:ext>
            </a:extLst>
          </p:cNvPr>
          <p:cNvSpPr>
            <a:spLocks noGrp="1"/>
          </p:cNvSpPr>
          <p:nvPr>
            <p:ph idx="1"/>
          </p:nvPr>
        </p:nvSpPr>
        <p:spPr/>
        <p:txBody>
          <a:bodyPr/>
          <a:lstStyle/>
          <a:p>
            <a:r>
              <a:rPr lang="en-US" altLang="zh-CN" b="1" dirty="0"/>
              <a:t>Manifests/AndroidManifest.xml</a:t>
            </a:r>
            <a:r>
              <a:rPr lang="en-US" altLang="zh-CN" dirty="0"/>
              <a:t>: Basic information of the app, such as app name, its activities, permissions required etc..</a:t>
            </a:r>
          </a:p>
          <a:p>
            <a:r>
              <a:rPr lang="en-US" altLang="zh-CN" b="1" dirty="0"/>
              <a:t>Java</a:t>
            </a:r>
            <a:r>
              <a:rPr lang="en-US" altLang="zh-CN" dirty="0"/>
              <a:t>: Your source code and test code.</a:t>
            </a:r>
            <a:endParaRPr lang="en-US" altLang="zh-CN" dirty="0">
              <a:solidFill>
                <a:schemeClr val="accent6">
                  <a:lumMod val="75000"/>
                </a:schemeClr>
              </a:solidFill>
            </a:endParaRPr>
          </a:p>
          <a:p>
            <a:r>
              <a:rPr lang="en-US" altLang="zh-CN" b="1" dirty="0"/>
              <a:t>res</a:t>
            </a:r>
            <a:r>
              <a:rPr lang="en-US" altLang="zh-CN" dirty="0"/>
              <a:t>: Various resources used by your app</a:t>
            </a:r>
          </a:p>
          <a:p>
            <a:pPr lvl="1"/>
            <a:r>
              <a:rPr lang="en-US" altLang="zh-CN" b="1" dirty="0"/>
              <a:t>mipmap</a:t>
            </a:r>
            <a:r>
              <a:rPr lang="en-US" altLang="zh-CN" dirty="0"/>
              <a:t>: App icons.</a:t>
            </a:r>
          </a:p>
          <a:p>
            <a:pPr lvl="1"/>
            <a:r>
              <a:rPr lang="en-US" altLang="zh-CN" b="1" dirty="0"/>
              <a:t>drawable</a:t>
            </a:r>
            <a:r>
              <a:rPr lang="en-US" altLang="zh-CN" dirty="0"/>
              <a:t>: Images (bitmaps, jpegs, </a:t>
            </a:r>
            <a:r>
              <a:rPr lang="en-US" altLang="zh-CN" dirty="0" err="1"/>
              <a:t>pngs</a:t>
            </a:r>
            <a:r>
              <a:rPr lang="en-US" altLang="zh-CN" dirty="0"/>
              <a:t>) used in your app.</a:t>
            </a:r>
          </a:p>
          <a:p>
            <a:pPr lvl="1"/>
            <a:r>
              <a:rPr lang="en-US" altLang="zh-CN" b="1" dirty="0"/>
              <a:t>values</a:t>
            </a:r>
            <a:r>
              <a:rPr lang="en-US" altLang="zh-CN" dirty="0"/>
              <a:t>: store the values for the resources, such as color, styles, dimensions etc..</a:t>
            </a:r>
          </a:p>
          <a:p>
            <a:pPr lvl="1"/>
            <a:r>
              <a:rPr lang="en-US" altLang="zh-CN" b="1" dirty="0"/>
              <a:t>layout</a:t>
            </a:r>
            <a:r>
              <a:rPr lang="en-US" altLang="zh-CN" dirty="0"/>
              <a:t>: UI layouts.</a:t>
            </a:r>
          </a:p>
          <a:p>
            <a:r>
              <a:rPr lang="en-US" altLang="zh-CN" b="1" dirty="0"/>
              <a:t>Gradle scripts</a:t>
            </a:r>
            <a:r>
              <a:rPr lang="en-US" altLang="zh-CN" dirty="0"/>
              <a:t>: Settings and scripts for the build system, such as the location for SDK.</a:t>
            </a:r>
            <a:endParaRPr lang="en-US" altLang="zh-CN" dirty="0">
              <a:solidFill>
                <a:schemeClr val="accent2">
                  <a:lumMod val="75000"/>
                </a:schemeClr>
              </a:solidFill>
            </a:endParaRPr>
          </a:p>
          <a:p>
            <a:endParaRPr lang="zh-CN" altLang="en-US" dirty="0"/>
          </a:p>
        </p:txBody>
      </p:sp>
      <p:sp>
        <p:nvSpPr>
          <p:cNvPr id="4" name="Date Placeholder 3">
            <a:extLst>
              <a:ext uri="{FF2B5EF4-FFF2-40B4-BE49-F238E27FC236}">
                <a16:creationId xmlns:a16="http://schemas.microsoft.com/office/drawing/2014/main" id="{017A74C6-9A8B-481E-8D84-B09A9591089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BCAD1756-E6C1-4865-B2F7-CD4A9D13D70B}"/>
              </a:ext>
            </a:extLst>
          </p:cNvPr>
          <p:cNvSpPr>
            <a:spLocks noGrp="1"/>
          </p:cNvSpPr>
          <p:nvPr>
            <p:ph type="sldNum" sz="quarter" idx="12"/>
          </p:nvPr>
        </p:nvSpPr>
        <p:spPr/>
        <p:txBody>
          <a:bodyPr/>
          <a:lstStyle/>
          <a:p>
            <a:fld id="{A52006E8-1235-4E0F-9686-F62A88C7645C}" type="slidenum">
              <a:rPr lang="zh-CN" altLang="en-US" smtClean="0"/>
              <a:pPr/>
              <a:t>41</a:t>
            </a:fld>
            <a:endParaRPr lang="zh-CN" altLang="en-US" dirty="0"/>
          </a:p>
        </p:txBody>
      </p:sp>
    </p:spTree>
    <p:extLst>
      <p:ext uri="{BB962C8B-B14F-4D97-AF65-F5344CB8AC3E}">
        <p14:creationId xmlns:p14="http://schemas.microsoft.com/office/powerpoint/2010/main" val="1133639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B3DB895-4DA2-40D7-B152-F00DCCE3FD40}"/>
              </a:ext>
            </a:extLst>
          </p:cNvPr>
          <p:cNvSpPr>
            <a:spLocks noGrp="1"/>
          </p:cNvSpPr>
          <p:nvPr>
            <p:ph type="title"/>
          </p:nvPr>
        </p:nvSpPr>
        <p:spPr/>
        <p:txBody>
          <a:bodyPr>
            <a:normAutofit/>
          </a:bodyPr>
          <a:lstStyle/>
          <a:p>
            <a:r>
              <a:rPr lang="en-US" altLang="zh-CN" dirty="0"/>
              <a:t>Manifest File</a:t>
            </a:r>
            <a:endParaRPr lang="zh-CN" altLang="en-US" dirty="0"/>
          </a:p>
        </p:txBody>
      </p:sp>
      <p:sp>
        <p:nvSpPr>
          <p:cNvPr id="2" name="Content Placeholder 1">
            <a:extLst>
              <a:ext uri="{FF2B5EF4-FFF2-40B4-BE49-F238E27FC236}">
                <a16:creationId xmlns:a16="http://schemas.microsoft.com/office/drawing/2014/main" id="{12D47A9E-54DF-4734-96F4-0B896071B6F5}"/>
              </a:ext>
            </a:extLst>
          </p:cNvPr>
          <p:cNvSpPr>
            <a:spLocks noGrp="1"/>
          </p:cNvSpPr>
          <p:nvPr>
            <p:ph idx="1"/>
          </p:nvPr>
        </p:nvSpPr>
        <p:spPr/>
        <p:txBody>
          <a:bodyPr/>
          <a:lstStyle/>
          <a:p>
            <a:r>
              <a:rPr lang="en-US" altLang="zh-CN" dirty="0"/>
              <a:t>This file stores the core settings of your app, such as the permissions required to run this app, and its </a:t>
            </a:r>
            <a:r>
              <a:rPr lang="en-US" altLang="zh-CN" i="1" dirty="0"/>
              <a:t>Activities</a:t>
            </a:r>
            <a:r>
              <a:rPr lang="en-US" altLang="zh-CN" dirty="0"/>
              <a:t>.</a:t>
            </a:r>
            <a:endParaRPr lang="zh-CN" altLang="en-US" dirty="0"/>
          </a:p>
        </p:txBody>
      </p:sp>
      <p:sp>
        <p:nvSpPr>
          <p:cNvPr id="4" name="Date Placeholder 3">
            <a:extLst>
              <a:ext uri="{FF2B5EF4-FFF2-40B4-BE49-F238E27FC236}">
                <a16:creationId xmlns:a16="http://schemas.microsoft.com/office/drawing/2014/main" id="{365CF0C5-54F9-4C76-B5F6-2ECEE852DD41}"/>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F224C02A-CE19-4FDC-9919-B10979F98091}"/>
              </a:ext>
            </a:extLst>
          </p:cNvPr>
          <p:cNvSpPr>
            <a:spLocks noGrp="1"/>
          </p:cNvSpPr>
          <p:nvPr>
            <p:ph type="sldNum" sz="quarter" idx="12"/>
          </p:nvPr>
        </p:nvSpPr>
        <p:spPr/>
        <p:txBody>
          <a:bodyPr/>
          <a:lstStyle/>
          <a:p>
            <a:fld id="{A52006E8-1235-4E0F-9686-F62A88C7645C}" type="slidenum">
              <a:rPr lang="zh-CN" altLang="en-US" smtClean="0"/>
              <a:pPr/>
              <a:t>42</a:t>
            </a:fld>
            <a:endParaRPr lang="zh-CN" altLang="en-US" dirty="0"/>
          </a:p>
        </p:txBody>
      </p:sp>
      <p:grpSp>
        <p:nvGrpSpPr>
          <p:cNvPr id="20" name="Group 19">
            <a:extLst>
              <a:ext uri="{FF2B5EF4-FFF2-40B4-BE49-F238E27FC236}">
                <a16:creationId xmlns:a16="http://schemas.microsoft.com/office/drawing/2014/main" id="{8EABE207-8AF8-494F-91A8-EC18A3837A75}"/>
              </a:ext>
            </a:extLst>
          </p:cNvPr>
          <p:cNvGrpSpPr/>
          <p:nvPr/>
        </p:nvGrpSpPr>
        <p:grpSpPr>
          <a:xfrm>
            <a:off x="432967" y="2137559"/>
            <a:ext cx="8278065" cy="4076116"/>
            <a:chOff x="353468" y="1621871"/>
            <a:chExt cx="8437063" cy="4197734"/>
          </a:xfrm>
        </p:grpSpPr>
        <p:grpSp>
          <p:nvGrpSpPr>
            <p:cNvPr id="15" name="Group 14">
              <a:extLst>
                <a:ext uri="{FF2B5EF4-FFF2-40B4-BE49-F238E27FC236}">
                  <a16:creationId xmlns:a16="http://schemas.microsoft.com/office/drawing/2014/main" id="{5797AA0C-6140-4E79-AD85-7BB43FDD274B}"/>
                </a:ext>
              </a:extLst>
            </p:cNvPr>
            <p:cNvGrpSpPr/>
            <p:nvPr/>
          </p:nvGrpSpPr>
          <p:grpSpPr>
            <a:xfrm>
              <a:off x="353468" y="1621871"/>
              <a:ext cx="8437063" cy="4197734"/>
              <a:chOff x="194209" y="1866057"/>
              <a:chExt cx="8437063" cy="4197734"/>
            </a:xfrm>
          </p:grpSpPr>
          <p:grpSp>
            <p:nvGrpSpPr>
              <p:cNvPr id="14" name="Group 13">
                <a:extLst>
                  <a:ext uri="{FF2B5EF4-FFF2-40B4-BE49-F238E27FC236}">
                    <a16:creationId xmlns:a16="http://schemas.microsoft.com/office/drawing/2014/main" id="{1597BFA8-071C-44CB-882C-A27EF679BB07}"/>
                  </a:ext>
                </a:extLst>
              </p:cNvPr>
              <p:cNvGrpSpPr/>
              <p:nvPr/>
            </p:nvGrpSpPr>
            <p:grpSpPr>
              <a:xfrm>
                <a:off x="194209" y="1866057"/>
                <a:ext cx="8437063" cy="4197734"/>
                <a:chOff x="224354" y="252479"/>
                <a:chExt cx="8437063" cy="4197734"/>
              </a:xfrm>
            </p:grpSpPr>
            <p:pic>
              <p:nvPicPr>
                <p:cNvPr id="6" name="内容占位符 4">
                  <a:extLst>
                    <a:ext uri="{FF2B5EF4-FFF2-40B4-BE49-F238E27FC236}">
                      <a16:creationId xmlns:a16="http://schemas.microsoft.com/office/drawing/2014/main" id="{AB45148B-A0FE-466A-A3EB-7369615B6CA2}"/>
                    </a:ext>
                  </a:extLst>
                </p:cNvPr>
                <p:cNvPicPr>
                  <a:picLocks noChangeAspect="1"/>
                </p:cNvPicPr>
                <p:nvPr/>
              </p:nvPicPr>
              <p:blipFill>
                <a:blip r:embed="rId2"/>
                <a:stretch>
                  <a:fillRect/>
                </a:stretch>
              </p:blipFill>
              <p:spPr>
                <a:xfrm>
                  <a:off x="224354" y="252479"/>
                  <a:ext cx="8437063" cy="4197734"/>
                </a:xfrm>
                <a:prstGeom prst="rect">
                  <a:avLst/>
                </a:prstGeom>
                <a:effectLst>
                  <a:outerShdw blurRad="63500" sx="102000" sy="102000" algn="ctr" rotWithShape="0">
                    <a:prstClr val="black">
                      <a:alpha val="40000"/>
                    </a:prstClr>
                  </a:outerShdw>
                </a:effectLst>
              </p:spPr>
            </p:pic>
            <p:cxnSp>
              <p:nvCxnSpPr>
                <p:cNvPr id="7" name="直接箭头连接符 7">
                  <a:extLst>
                    <a:ext uri="{FF2B5EF4-FFF2-40B4-BE49-F238E27FC236}">
                      <a16:creationId xmlns:a16="http://schemas.microsoft.com/office/drawing/2014/main" id="{452B34A2-B225-4FF7-98F1-968E4BC70D84}"/>
                    </a:ext>
                  </a:extLst>
                </p:cNvPr>
                <p:cNvCxnSpPr>
                  <a:stCxn id="10" idx="1"/>
                </p:cNvCxnSpPr>
                <p:nvPr/>
              </p:nvCxnSpPr>
              <p:spPr>
                <a:xfrm flipH="1">
                  <a:off x="1956091" y="1707476"/>
                  <a:ext cx="2235940" cy="58647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16">
                  <a:extLst>
                    <a:ext uri="{FF2B5EF4-FFF2-40B4-BE49-F238E27FC236}">
                      <a16:creationId xmlns:a16="http://schemas.microsoft.com/office/drawing/2014/main" id="{A094E222-F6EB-4788-995A-9064C7A38AAE}"/>
                    </a:ext>
                  </a:extLst>
                </p:cNvPr>
                <p:cNvSpPr/>
                <p:nvPr/>
              </p:nvSpPr>
              <p:spPr>
                <a:xfrm>
                  <a:off x="4192031" y="1620979"/>
                  <a:ext cx="2171700" cy="172994"/>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矩形: 圆角 18">
                <a:extLst>
                  <a:ext uri="{FF2B5EF4-FFF2-40B4-BE49-F238E27FC236}">
                    <a16:creationId xmlns:a16="http://schemas.microsoft.com/office/drawing/2014/main" id="{A700D493-304D-47A0-9F0F-C642F33F0F98}"/>
                  </a:ext>
                </a:extLst>
              </p:cNvPr>
              <p:cNvSpPr/>
              <p:nvPr/>
            </p:nvSpPr>
            <p:spPr>
              <a:xfrm>
                <a:off x="4161886" y="4122687"/>
                <a:ext cx="4227555" cy="1306727"/>
              </a:xfrm>
              <a:prstGeom prst="roundRect">
                <a:avLst/>
              </a:prstGeom>
              <a:noFill/>
              <a:ln w="349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直接箭头连接符 12">
              <a:extLst>
                <a:ext uri="{FF2B5EF4-FFF2-40B4-BE49-F238E27FC236}">
                  <a16:creationId xmlns:a16="http://schemas.microsoft.com/office/drawing/2014/main" id="{7B6D08DA-C2C2-4504-B6BA-2F62F7362215}"/>
                </a:ext>
              </a:extLst>
            </p:cNvPr>
            <p:cNvCxnSpPr>
              <a:cxnSpLocks/>
              <a:stCxn id="11" idx="1"/>
            </p:cNvCxnSpPr>
            <p:nvPr/>
          </p:nvCxnSpPr>
          <p:spPr>
            <a:xfrm flipH="1" flipV="1">
              <a:off x="3877149" y="1815726"/>
              <a:ext cx="443996" cy="2716139"/>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6960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D257-920D-453C-B37D-920F85F8D6EB}"/>
              </a:ext>
            </a:extLst>
          </p:cNvPr>
          <p:cNvSpPr>
            <a:spLocks noGrp="1"/>
          </p:cNvSpPr>
          <p:nvPr>
            <p:ph type="title"/>
          </p:nvPr>
        </p:nvSpPr>
        <p:spPr/>
        <p:txBody>
          <a:bodyPr/>
          <a:lstStyle/>
          <a:p>
            <a:r>
              <a:rPr lang="en-US" altLang="zh-CN" dirty="0"/>
              <a:t>The “Main” Activity</a:t>
            </a:r>
            <a:endParaRPr lang="zh-CN" altLang="en-US" dirty="0"/>
          </a:p>
        </p:txBody>
      </p:sp>
      <p:sp>
        <p:nvSpPr>
          <p:cNvPr id="3" name="Content Placeholder 2">
            <a:extLst>
              <a:ext uri="{FF2B5EF4-FFF2-40B4-BE49-F238E27FC236}">
                <a16:creationId xmlns:a16="http://schemas.microsoft.com/office/drawing/2014/main" id="{DED4CE4B-5110-4C3E-B43E-CE9AF560E393}"/>
              </a:ext>
            </a:extLst>
          </p:cNvPr>
          <p:cNvSpPr>
            <a:spLocks noGrp="1"/>
          </p:cNvSpPr>
          <p:nvPr>
            <p:ph idx="1"/>
          </p:nvPr>
        </p:nvSpPr>
        <p:spPr/>
        <p:txBody>
          <a:bodyPr/>
          <a:lstStyle/>
          <a:p>
            <a:r>
              <a:rPr lang="en-US" altLang="zh-CN" dirty="0"/>
              <a:t>The entry point of your app is “</a:t>
            </a:r>
            <a:r>
              <a:rPr lang="en-US" altLang="zh-CN" dirty="0" err="1"/>
              <a:t>MainActivity</a:t>
            </a:r>
            <a:r>
              <a:rPr lang="en-US" altLang="zh-CN" dirty="0"/>
              <a:t>”.</a:t>
            </a:r>
          </a:p>
          <a:p>
            <a:pPr lvl="1"/>
            <a:r>
              <a:rPr lang="en-US" altLang="zh-CN" dirty="0"/>
              <a:t>Currently, it only loads its UI and does nothing else.</a:t>
            </a:r>
          </a:p>
          <a:p>
            <a:r>
              <a:rPr lang="en-US" altLang="zh-CN" dirty="0"/>
              <a:t>Details of </a:t>
            </a:r>
            <a:r>
              <a:rPr lang="en-US" altLang="zh-CN" i="1" dirty="0"/>
              <a:t>Activity</a:t>
            </a:r>
            <a:r>
              <a:rPr lang="en-US" altLang="zh-CN" dirty="0"/>
              <a:t> will be explained in the next lecture.</a:t>
            </a:r>
          </a:p>
          <a:p>
            <a:endParaRPr lang="zh-CN" altLang="en-US" dirty="0"/>
          </a:p>
        </p:txBody>
      </p:sp>
      <p:sp>
        <p:nvSpPr>
          <p:cNvPr id="4" name="Date Placeholder 3">
            <a:extLst>
              <a:ext uri="{FF2B5EF4-FFF2-40B4-BE49-F238E27FC236}">
                <a16:creationId xmlns:a16="http://schemas.microsoft.com/office/drawing/2014/main" id="{C60F3255-79D1-45FA-8A57-A3C2B8D56209}"/>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D2933BD3-F77D-45C0-B3A3-6A8954AA75F1}"/>
              </a:ext>
            </a:extLst>
          </p:cNvPr>
          <p:cNvSpPr>
            <a:spLocks noGrp="1"/>
          </p:cNvSpPr>
          <p:nvPr>
            <p:ph type="sldNum" sz="quarter" idx="12"/>
          </p:nvPr>
        </p:nvSpPr>
        <p:spPr/>
        <p:txBody>
          <a:bodyPr/>
          <a:lstStyle/>
          <a:p>
            <a:fld id="{A52006E8-1235-4E0F-9686-F62A88C7645C}" type="slidenum">
              <a:rPr lang="zh-CN" altLang="en-US" smtClean="0"/>
              <a:pPr/>
              <a:t>43</a:t>
            </a:fld>
            <a:endParaRPr lang="zh-CN" altLang="en-US" dirty="0"/>
          </a:p>
        </p:txBody>
      </p:sp>
      <p:pic>
        <p:nvPicPr>
          <p:cNvPr id="7" name="Picture 6">
            <a:extLst>
              <a:ext uri="{FF2B5EF4-FFF2-40B4-BE49-F238E27FC236}">
                <a16:creationId xmlns:a16="http://schemas.microsoft.com/office/drawing/2014/main" id="{EFBB6092-22F0-4088-A0D4-F11E178731FC}"/>
              </a:ext>
            </a:extLst>
          </p:cNvPr>
          <p:cNvPicPr>
            <a:picLocks noChangeAspect="1"/>
          </p:cNvPicPr>
          <p:nvPr/>
        </p:nvPicPr>
        <p:blipFill>
          <a:blip r:embed="rId2"/>
          <a:stretch>
            <a:fillRect/>
          </a:stretch>
        </p:blipFill>
        <p:spPr>
          <a:xfrm>
            <a:off x="409575" y="2599417"/>
            <a:ext cx="8324850" cy="3067050"/>
          </a:xfrm>
          <a:prstGeom prst="rect">
            <a:avLst/>
          </a:prstGeom>
          <a:effectLst>
            <a:outerShdw blurRad="63500" sx="102000" sy="102000" algn="ctr" rotWithShape="0">
              <a:prstClr val="black">
                <a:alpha val="40000"/>
              </a:prstClr>
            </a:outerShdw>
          </a:effectLst>
        </p:spPr>
      </p:pic>
      <p:cxnSp>
        <p:nvCxnSpPr>
          <p:cNvPr id="11" name="Straight Connector 10">
            <a:extLst>
              <a:ext uri="{FF2B5EF4-FFF2-40B4-BE49-F238E27FC236}">
                <a16:creationId xmlns:a16="http://schemas.microsoft.com/office/drawing/2014/main" id="{D91C1A2E-005C-4C6C-B075-1DD8B6BCEA12}"/>
              </a:ext>
            </a:extLst>
          </p:cNvPr>
          <p:cNvCxnSpPr/>
          <p:nvPr/>
        </p:nvCxnSpPr>
        <p:spPr>
          <a:xfrm>
            <a:off x="4943789" y="5184949"/>
            <a:ext cx="29240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352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6CA9E-99BD-4D99-9075-7340817AC29A}"/>
              </a:ext>
            </a:extLst>
          </p:cNvPr>
          <p:cNvSpPr>
            <a:spLocks noGrp="1"/>
          </p:cNvSpPr>
          <p:nvPr>
            <p:ph type="title"/>
          </p:nvPr>
        </p:nvSpPr>
        <p:spPr/>
        <p:txBody>
          <a:bodyPr/>
          <a:lstStyle/>
          <a:p>
            <a:r>
              <a:rPr lang="en-US" altLang="zh-CN" dirty="0"/>
              <a:t>Layout Files</a:t>
            </a:r>
            <a:endParaRPr lang="zh-CN" altLang="en-US" dirty="0"/>
          </a:p>
        </p:txBody>
      </p:sp>
      <p:sp>
        <p:nvSpPr>
          <p:cNvPr id="6" name="Content Placeholder 5">
            <a:extLst>
              <a:ext uri="{FF2B5EF4-FFF2-40B4-BE49-F238E27FC236}">
                <a16:creationId xmlns:a16="http://schemas.microsoft.com/office/drawing/2014/main" id="{53113674-AC3A-44DE-8438-FE2EC1A2FE02}"/>
              </a:ext>
            </a:extLst>
          </p:cNvPr>
          <p:cNvSpPr>
            <a:spLocks noGrp="1"/>
          </p:cNvSpPr>
          <p:nvPr>
            <p:ph idx="1"/>
          </p:nvPr>
        </p:nvSpPr>
        <p:spPr/>
        <p:txBody>
          <a:bodyPr/>
          <a:lstStyle/>
          <a:p>
            <a:r>
              <a:rPr lang="en-US" altLang="zh-CN" dirty="0"/>
              <a:t>Layout files </a:t>
            </a:r>
            <a:r>
              <a:rPr lang="en-US" altLang="zh-CN"/>
              <a:t>are XML </a:t>
            </a:r>
            <a:r>
              <a:rPr lang="en-US" altLang="zh-CN" dirty="0"/>
              <a:t>files that describe what widgets are used and how are they placed on the screen.</a:t>
            </a:r>
          </a:p>
          <a:p>
            <a:pPr lvl="1"/>
            <a:r>
              <a:rPr lang="en-US" altLang="zh-CN" dirty="0"/>
              <a:t>Each activity is usually associated with one Layout file.</a:t>
            </a:r>
          </a:p>
          <a:p>
            <a:pPr lvl="1"/>
            <a:endParaRPr lang="en-US" altLang="zh-CN" dirty="0"/>
          </a:p>
          <a:p>
            <a:endParaRPr lang="zh-CN" altLang="en-US" dirty="0"/>
          </a:p>
        </p:txBody>
      </p:sp>
      <p:sp>
        <p:nvSpPr>
          <p:cNvPr id="3" name="Date Placeholder 2">
            <a:extLst>
              <a:ext uri="{FF2B5EF4-FFF2-40B4-BE49-F238E27FC236}">
                <a16:creationId xmlns:a16="http://schemas.microsoft.com/office/drawing/2014/main" id="{ED84A33F-13B9-4500-B60C-F34EF86D386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4" name="Slide Number Placeholder 3">
            <a:extLst>
              <a:ext uri="{FF2B5EF4-FFF2-40B4-BE49-F238E27FC236}">
                <a16:creationId xmlns:a16="http://schemas.microsoft.com/office/drawing/2014/main" id="{D7D44ECF-CAD0-4045-88D6-D2DD27ECBE9C}"/>
              </a:ext>
            </a:extLst>
          </p:cNvPr>
          <p:cNvSpPr>
            <a:spLocks noGrp="1"/>
          </p:cNvSpPr>
          <p:nvPr>
            <p:ph type="sldNum" sz="quarter" idx="12"/>
          </p:nvPr>
        </p:nvSpPr>
        <p:spPr/>
        <p:txBody>
          <a:bodyPr/>
          <a:lstStyle/>
          <a:p>
            <a:fld id="{A52006E8-1235-4E0F-9686-F62A88C7645C}" type="slidenum">
              <a:rPr lang="zh-CN" altLang="en-US" smtClean="0"/>
              <a:t>44</a:t>
            </a:fld>
            <a:endParaRPr lang="zh-CN" altLang="en-US"/>
          </a:p>
        </p:txBody>
      </p:sp>
      <p:pic>
        <p:nvPicPr>
          <p:cNvPr id="10" name="Picture 9">
            <a:extLst>
              <a:ext uri="{FF2B5EF4-FFF2-40B4-BE49-F238E27FC236}">
                <a16:creationId xmlns:a16="http://schemas.microsoft.com/office/drawing/2014/main" id="{D62190FF-DCB7-4832-BDDE-50CE07CFE1DD}"/>
              </a:ext>
            </a:extLst>
          </p:cNvPr>
          <p:cNvPicPr>
            <a:picLocks noChangeAspect="1"/>
          </p:cNvPicPr>
          <p:nvPr/>
        </p:nvPicPr>
        <p:blipFill rotWithShape="1">
          <a:blip r:embed="rId2"/>
          <a:srcRect l="39619"/>
          <a:stretch/>
        </p:blipFill>
        <p:spPr>
          <a:xfrm>
            <a:off x="327027" y="3215473"/>
            <a:ext cx="4152793" cy="2533893"/>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91E4380D-8848-4FDD-BCAF-8035F65D56D6}"/>
              </a:ext>
            </a:extLst>
          </p:cNvPr>
          <p:cNvPicPr>
            <a:picLocks noChangeAspect="1"/>
          </p:cNvPicPr>
          <p:nvPr/>
        </p:nvPicPr>
        <p:blipFill>
          <a:blip r:embed="rId3"/>
          <a:stretch>
            <a:fillRect/>
          </a:stretch>
        </p:blipFill>
        <p:spPr>
          <a:xfrm>
            <a:off x="5195765" y="2485641"/>
            <a:ext cx="3120610" cy="3839450"/>
          </a:xfrm>
          <a:prstGeom prst="rect">
            <a:avLst/>
          </a:prstGeom>
          <a:effectLst>
            <a:outerShdw blurRad="63500" sx="102000" sy="102000" algn="ctr" rotWithShape="0">
              <a:prstClr val="black">
                <a:alpha val="40000"/>
              </a:prstClr>
            </a:outerShdw>
          </a:effectLst>
        </p:spPr>
      </p:pic>
      <p:cxnSp>
        <p:nvCxnSpPr>
          <p:cNvPr id="15" name="Straight Connector 14">
            <a:extLst>
              <a:ext uri="{FF2B5EF4-FFF2-40B4-BE49-F238E27FC236}">
                <a16:creationId xmlns:a16="http://schemas.microsoft.com/office/drawing/2014/main" id="{BE838070-6DFE-41F0-9A89-430261D5A525}"/>
              </a:ext>
            </a:extLst>
          </p:cNvPr>
          <p:cNvCxnSpPr>
            <a:cxnSpLocks/>
          </p:cNvCxnSpPr>
          <p:nvPr/>
        </p:nvCxnSpPr>
        <p:spPr>
          <a:xfrm>
            <a:off x="1344595" y="5365819"/>
            <a:ext cx="24134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637481-0193-42A8-AF11-3BB72F288365}"/>
              </a:ext>
            </a:extLst>
          </p:cNvPr>
          <p:cNvCxnSpPr>
            <a:cxnSpLocks/>
          </p:cNvCxnSpPr>
          <p:nvPr/>
        </p:nvCxnSpPr>
        <p:spPr>
          <a:xfrm flipV="1">
            <a:off x="3796793" y="4482419"/>
            <a:ext cx="2061396" cy="80235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3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3027-F4CA-4A61-B818-A39047C2853C}"/>
              </a:ext>
            </a:extLst>
          </p:cNvPr>
          <p:cNvSpPr>
            <a:spLocks noGrp="1"/>
          </p:cNvSpPr>
          <p:nvPr>
            <p:ph type="title"/>
          </p:nvPr>
        </p:nvSpPr>
        <p:spPr/>
        <p:txBody>
          <a:bodyPr/>
          <a:lstStyle/>
          <a:p>
            <a:r>
              <a:rPr lang="en-US" altLang="zh-CN" dirty="0"/>
              <a:t>Layout Files: Designer</a:t>
            </a:r>
            <a:endParaRPr lang="zh-CN" altLang="en-US" dirty="0"/>
          </a:p>
        </p:txBody>
      </p:sp>
      <p:sp>
        <p:nvSpPr>
          <p:cNvPr id="4" name="Date Placeholder 3">
            <a:extLst>
              <a:ext uri="{FF2B5EF4-FFF2-40B4-BE49-F238E27FC236}">
                <a16:creationId xmlns:a16="http://schemas.microsoft.com/office/drawing/2014/main" id="{7DA7E161-7869-4CBF-9EFD-824DFB47746D}"/>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91B5A068-0542-4042-B869-16AF2E7B5DC9}"/>
              </a:ext>
            </a:extLst>
          </p:cNvPr>
          <p:cNvSpPr>
            <a:spLocks noGrp="1"/>
          </p:cNvSpPr>
          <p:nvPr>
            <p:ph type="sldNum" sz="quarter" idx="12"/>
          </p:nvPr>
        </p:nvSpPr>
        <p:spPr/>
        <p:txBody>
          <a:bodyPr/>
          <a:lstStyle/>
          <a:p>
            <a:fld id="{A52006E8-1235-4E0F-9686-F62A88C7645C}" type="slidenum">
              <a:rPr lang="zh-CN" altLang="en-US" smtClean="0"/>
              <a:pPr/>
              <a:t>45</a:t>
            </a:fld>
            <a:endParaRPr lang="zh-CN" altLang="en-US" dirty="0"/>
          </a:p>
        </p:txBody>
      </p:sp>
      <p:pic>
        <p:nvPicPr>
          <p:cNvPr id="6" name="内容占位符 3">
            <a:extLst>
              <a:ext uri="{FF2B5EF4-FFF2-40B4-BE49-F238E27FC236}">
                <a16:creationId xmlns:a16="http://schemas.microsoft.com/office/drawing/2014/main" id="{57C32EAA-9345-46A8-BD74-99FB81F8CB2A}"/>
              </a:ext>
            </a:extLst>
          </p:cNvPr>
          <p:cNvPicPr>
            <a:picLocks noGrp="1" noChangeAspect="1"/>
          </p:cNvPicPr>
          <p:nvPr>
            <p:ph idx="1"/>
          </p:nvPr>
        </p:nvPicPr>
        <p:blipFill>
          <a:blip r:embed="rId2"/>
          <a:stretch>
            <a:fillRect/>
          </a:stretch>
        </p:blipFill>
        <p:spPr>
          <a:xfrm>
            <a:off x="1123403" y="1262063"/>
            <a:ext cx="6897193" cy="4914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0127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E552-8573-4C92-B29B-E87188D2840C}"/>
              </a:ext>
            </a:extLst>
          </p:cNvPr>
          <p:cNvSpPr>
            <a:spLocks noGrp="1"/>
          </p:cNvSpPr>
          <p:nvPr>
            <p:ph type="title"/>
          </p:nvPr>
        </p:nvSpPr>
        <p:spPr/>
        <p:txBody>
          <a:bodyPr/>
          <a:lstStyle/>
          <a:p>
            <a:r>
              <a:rPr lang="en-US" altLang="zh-CN" dirty="0"/>
              <a:t>Layout Files: XML Content</a:t>
            </a:r>
            <a:endParaRPr lang="zh-CN" altLang="en-US" dirty="0"/>
          </a:p>
        </p:txBody>
      </p:sp>
      <p:sp>
        <p:nvSpPr>
          <p:cNvPr id="4" name="Date Placeholder 3">
            <a:extLst>
              <a:ext uri="{FF2B5EF4-FFF2-40B4-BE49-F238E27FC236}">
                <a16:creationId xmlns:a16="http://schemas.microsoft.com/office/drawing/2014/main" id="{DB48F137-1F55-45F9-9B3B-89742DFD2EF3}"/>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D0ACE79F-6FF0-4911-8B53-3D0E81B848F1}"/>
              </a:ext>
            </a:extLst>
          </p:cNvPr>
          <p:cNvSpPr>
            <a:spLocks noGrp="1"/>
          </p:cNvSpPr>
          <p:nvPr>
            <p:ph type="sldNum" sz="quarter" idx="12"/>
          </p:nvPr>
        </p:nvSpPr>
        <p:spPr/>
        <p:txBody>
          <a:bodyPr/>
          <a:lstStyle/>
          <a:p>
            <a:fld id="{A52006E8-1235-4E0F-9686-F62A88C7645C}" type="slidenum">
              <a:rPr lang="zh-CN" altLang="en-US" smtClean="0"/>
              <a:pPr/>
              <a:t>46</a:t>
            </a:fld>
            <a:endParaRPr lang="zh-CN" altLang="en-US" dirty="0"/>
          </a:p>
        </p:txBody>
      </p:sp>
      <p:pic>
        <p:nvPicPr>
          <p:cNvPr id="7" name="内容占位符 7">
            <a:extLst>
              <a:ext uri="{FF2B5EF4-FFF2-40B4-BE49-F238E27FC236}">
                <a16:creationId xmlns:a16="http://schemas.microsoft.com/office/drawing/2014/main" id="{EAC4B7A7-85D9-4493-B1D9-DC9DF94805B5}"/>
              </a:ext>
            </a:extLst>
          </p:cNvPr>
          <p:cNvPicPr>
            <a:picLocks noGrp="1" noChangeAspect="1"/>
          </p:cNvPicPr>
          <p:nvPr>
            <p:ph idx="1"/>
          </p:nvPr>
        </p:nvPicPr>
        <p:blipFill>
          <a:blip r:embed="rId2"/>
          <a:stretch>
            <a:fillRect/>
          </a:stretch>
        </p:blipFill>
        <p:spPr>
          <a:xfrm>
            <a:off x="1474199" y="1262063"/>
            <a:ext cx="6195601" cy="4914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9940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5992-D191-4995-B7D9-12B892B2D78A}"/>
              </a:ext>
            </a:extLst>
          </p:cNvPr>
          <p:cNvSpPr>
            <a:spLocks noGrp="1"/>
          </p:cNvSpPr>
          <p:nvPr>
            <p:ph type="title"/>
          </p:nvPr>
        </p:nvSpPr>
        <p:spPr/>
        <p:txBody>
          <a:bodyPr/>
          <a:lstStyle/>
          <a:p>
            <a:r>
              <a:rPr lang="en-US" altLang="zh-CN" dirty="0"/>
              <a:t>Running the Example</a:t>
            </a:r>
            <a:endParaRPr lang="zh-CN" altLang="en-US" dirty="0"/>
          </a:p>
        </p:txBody>
      </p:sp>
      <p:sp>
        <p:nvSpPr>
          <p:cNvPr id="3" name="Content Placeholder 2">
            <a:extLst>
              <a:ext uri="{FF2B5EF4-FFF2-40B4-BE49-F238E27FC236}">
                <a16:creationId xmlns:a16="http://schemas.microsoft.com/office/drawing/2014/main" id="{9BEC763E-FBB8-46D5-BA6E-0A309C7749AC}"/>
              </a:ext>
            </a:extLst>
          </p:cNvPr>
          <p:cNvSpPr>
            <a:spLocks noGrp="1"/>
          </p:cNvSpPr>
          <p:nvPr>
            <p:ph idx="1"/>
          </p:nvPr>
        </p:nvSpPr>
        <p:spPr/>
        <p:txBody>
          <a:bodyPr/>
          <a:lstStyle/>
          <a:p>
            <a:r>
              <a:rPr lang="en-US" altLang="zh-CN" dirty="0"/>
              <a:t>Android projects are compiled and packaged into a .</a:t>
            </a:r>
            <a:r>
              <a:rPr lang="en-US" altLang="zh-CN" dirty="0" err="1"/>
              <a:t>apk</a:t>
            </a:r>
            <a:r>
              <a:rPr lang="en-US" altLang="zh-CN" dirty="0"/>
              <a:t> file, the container for your application.</a:t>
            </a:r>
          </a:p>
          <a:p>
            <a:endParaRPr lang="en-US" altLang="zh-CN" dirty="0"/>
          </a:p>
          <a:p>
            <a:r>
              <a:rPr lang="en-US" altLang="zh-CN" dirty="0"/>
              <a:t>To run an application on an emulator or device, the application must be </a:t>
            </a:r>
            <a:r>
              <a:rPr lang="en-US" altLang="zh-CN" u="sng" dirty="0"/>
              <a:t>signed</a:t>
            </a:r>
            <a:r>
              <a:rPr lang="en-US" altLang="zh-CN" dirty="0"/>
              <a:t> using debug (or release) mode.</a:t>
            </a:r>
          </a:p>
          <a:p>
            <a:pPr lvl="1"/>
            <a:r>
              <a:rPr lang="en-US" altLang="zh-CN" b="1" dirty="0"/>
              <a:t>Application signing</a:t>
            </a:r>
            <a:r>
              <a:rPr lang="en-US" altLang="zh-CN" dirty="0"/>
              <a:t> ensures that one application cannot access any other application except through well-defined IPC</a:t>
            </a:r>
            <a:endParaRPr lang="zh-CN" altLang="en-US" dirty="0"/>
          </a:p>
        </p:txBody>
      </p:sp>
      <p:sp>
        <p:nvSpPr>
          <p:cNvPr id="4" name="Date Placeholder 3">
            <a:extLst>
              <a:ext uri="{FF2B5EF4-FFF2-40B4-BE49-F238E27FC236}">
                <a16:creationId xmlns:a16="http://schemas.microsoft.com/office/drawing/2014/main" id="{CFE8D745-B2B0-48D6-98B4-E565B094FF6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42AAD8D1-BDBC-479D-AEAA-A0CFE7E0B3FA}"/>
              </a:ext>
            </a:extLst>
          </p:cNvPr>
          <p:cNvSpPr>
            <a:spLocks noGrp="1"/>
          </p:cNvSpPr>
          <p:nvPr>
            <p:ph type="sldNum" sz="quarter" idx="12"/>
          </p:nvPr>
        </p:nvSpPr>
        <p:spPr/>
        <p:txBody>
          <a:bodyPr/>
          <a:lstStyle/>
          <a:p>
            <a:fld id="{A52006E8-1235-4E0F-9686-F62A88C7645C}" type="slidenum">
              <a:rPr lang="zh-CN" altLang="en-US" smtClean="0"/>
              <a:pPr/>
              <a:t>47</a:t>
            </a:fld>
            <a:endParaRPr lang="zh-CN" altLang="en-US" dirty="0"/>
          </a:p>
        </p:txBody>
      </p:sp>
      <p:pic>
        <p:nvPicPr>
          <p:cNvPr id="6" name="Picture 5">
            <a:extLst>
              <a:ext uri="{FF2B5EF4-FFF2-40B4-BE49-F238E27FC236}">
                <a16:creationId xmlns:a16="http://schemas.microsoft.com/office/drawing/2014/main" id="{804A07C7-E63B-437A-8B0B-D03BA35C0920}"/>
              </a:ext>
            </a:extLst>
          </p:cNvPr>
          <p:cNvPicPr>
            <a:picLocks noChangeAspect="1"/>
          </p:cNvPicPr>
          <p:nvPr/>
        </p:nvPicPr>
        <p:blipFill rotWithShape="1">
          <a:blip r:embed="rId2"/>
          <a:srcRect l="1548" t="4936" b="4719"/>
          <a:stretch>
            <a:fillRect/>
          </a:stretch>
        </p:blipFill>
        <p:spPr>
          <a:xfrm>
            <a:off x="1087173" y="4141630"/>
            <a:ext cx="6969653" cy="1686188"/>
          </a:xfrm>
          <a:prstGeom prst="rect">
            <a:avLst/>
          </a:prstGeom>
        </p:spPr>
      </p:pic>
    </p:spTree>
    <p:extLst>
      <p:ext uri="{BB962C8B-B14F-4D97-AF65-F5344CB8AC3E}">
        <p14:creationId xmlns:p14="http://schemas.microsoft.com/office/powerpoint/2010/main" val="1141787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A170-0ADC-4407-80B8-120A91B39823}"/>
              </a:ext>
            </a:extLst>
          </p:cNvPr>
          <p:cNvSpPr>
            <a:spLocks noGrp="1"/>
          </p:cNvSpPr>
          <p:nvPr>
            <p:ph type="title"/>
          </p:nvPr>
        </p:nvSpPr>
        <p:spPr/>
        <p:txBody>
          <a:bodyPr/>
          <a:lstStyle/>
          <a:p>
            <a:r>
              <a:rPr lang="en-US" altLang="zh-CN" dirty="0"/>
              <a:t>Running Android Apps</a:t>
            </a:r>
            <a:endParaRPr lang="zh-CN" altLang="en-US" dirty="0"/>
          </a:p>
        </p:txBody>
      </p:sp>
      <p:sp>
        <p:nvSpPr>
          <p:cNvPr id="3" name="Content Placeholder 2">
            <a:extLst>
              <a:ext uri="{FF2B5EF4-FFF2-40B4-BE49-F238E27FC236}">
                <a16:creationId xmlns:a16="http://schemas.microsoft.com/office/drawing/2014/main" id="{58100060-70A4-49A8-8EB0-92B868B078B8}"/>
              </a:ext>
            </a:extLst>
          </p:cNvPr>
          <p:cNvSpPr>
            <a:spLocks noGrp="1"/>
          </p:cNvSpPr>
          <p:nvPr>
            <p:ph idx="1"/>
          </p:nvPr>
        </p:nvSpPr>
        <p:spPr/>
        <p:txBody>
          <a:bodyPr anchor="ctr"/>
          <a:lstStyle/>
          <a:p>
            <a:r>
              <a:rPr lang="en-US" altLang="zh-CN" dirty="0"/>
              <a:t>By default, each application</a:t>
            </a:r>
          </a:p>
          <a:p>
            <a:pPr lvl="1"/>
            <a:r>
              <a:rPr lang="en-US" altLang="zh-CN" dirty="0"/>
              <a:t>is assigned a unique Linux user ID</a:t>
            </a:r>
          </a:p>
          <a:p>
            <a:pPr lvl="1"/>
            <a:r>
              <a:rPr lang="en-US" altLang="zh-CN" dirty="0"/>
              <a:t>executes in its own Linux process</a:t>
            </a:r>
          </a:p>
          <a:p>
            <a:pPr lvl="1"/>
            <a:endParaRPr lang="en-US" altLang="zh-CN" dirty="0"/>
          </a:p>
          <a:p>
            <a:r>
              <a:rPr lang="en-US" altLang="zh-CN" dirty="0"/>
              <a:t>Android Apps are not Linux apps</a:t>
            </a:r>
          </a:p>
          <a:p>
            <a:pPr lvl="1"/>
            <a:endParaRPr lang="en-US" altLang="zh-CN" dirty="0"/>
          </a:p>
          <a:p>
            <a:r>
              <a:rPr lang="en-US" altLang="zh-CN" dirty="0"/>
              <a:t>Android manages process creation &amp; shutdown</a:t>
            </a:r>
          </a:p>
          <a:p>
            <a:pPr lvl="1"/>
            <a:r>
              <a:rPr lang="en-US" altLang="zh-CN" dirty="0"/>
              <a:t>Starts process when any of the application's code needs to be executed</a:t>
            </a:r>
          </a:p>
          <a:p>
            <a:pPr lvl="1"/>
            <a:r>
              <a:rPr lang="en-US" altLang="zh-CN" dirty="0"/>
              <a:t>Shuts down when process is no longer needed, </a:t>
            </a:r>
            <a:r>
              <a:rPr lang="en-US" altLang="zh-CN" dirty="0">
                <a:solidFill>
                  <a:srgbClr val="FF0000"/>
                </a:solidFill>
              </a:rPr>
              <a:t>and system resources are required by other applications</a:t>
            </a:r>
          </a:p>
          <a:p>
            <a:pPr lvl="1"/>
            <a:r>
              <a:rPr lang="en-US" altLang="zh-CN" dirty="0"/>
              <a:t>A major difference between applications on PC and apps on mobile devices.</a:t>
            </a:r>
            <a:endParaRPr lang="zh-CN" altLang="en-US" dirty="0"/>
          </a:p>
        </p:txBody>
      </p:sp>
      <p:sp>
        <p:nvSpPr>
          <p:cNvPr id="4" name="Date Placeholder 3">
            <a:extLst>
              <a:ext uri="{FF2B5EF4-FFF2-40B4-BE49-F238E27FC236}">
                <a16:creationId xmlns:a16="http://schemas.microsoft.com/office/drawing/2014/main" id="{5A1BCC5A-8473-4A14-90BF-F3F542BC3A2C}"/>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8847CE87-E436-45F1-91BD-49407D6681A4}"/>
              </a:ext>
            </a:extLst>
          </p:cNvPr>
          <p:cNvSpPr>
            <a:spLocks noGrp="1"/>
          </p:cNvSpPr>
          <p:nvPr>
            <p:ph type="sldNum" sz="quarter" idx="12"/>
          </p:nvPr>
        </p:nvSpPr>
        <p:spPr/>
        <p:txBody>
          <a:bodyPr/>
          <a:lstStyle/>
          <a:p>
            <a:fld id="{A52006E8-1235-4E0F-9686-F62A88C7645C}" type="slidenum">
              <a:rPr lang="zh-CN" altLang="en-US" smtClean="0"/>
              <a:pPr/>
              <a:t>48</a:t>
            </a:fld>
            <a:endParaRPr lang="zh-CN" altLang="en-US" dirty="0"/>
          </a:p>
        </p:txBody>
      </p:sp>
    </p:spTree>
    <p:extLst>
      <p:ext uri="{BB962C8B-B14F-4D97-AF65-F5344CB8AC3E}">
        <p14:creationId xmlns:p14="http://schemas.microsoft.com/office/powerpoint/2010/main" val="1068970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8DBC-9693-4856-9975-2D7A4B20431C}"/>
              </a:ext>
            </a:extLst>
          </p:cNvPr>
          <p:cNvSpPr>
            <a:spLocks noGrp="1"/>
          </p:cNvSpPr>
          <p:nvPr>
            <p:ph type="title"/>
          </p:nvPr>
        </p:nvSpPr>
        <p:spPr/>
        <p:txBody>
          <a:bodyPr/>
          <a:lstStyle/>
          <a:p>
            <a:r>
              <a:rPr lang="en-GB" altLang="zh-CN" dirty="0"/>
              <a:t>Android Virtual Device (AVD)</a:t>
            </a:r>
            <a:endParaRPr lang="zh-CN" altLang="en-US" dirty="0"/>
          </a:p>
        </p:txBody>
      </p:sp>
      <p:sp>
        <p:nvSpPr>
          <p:cNvPr id="3" name="Content Placeholder 2">
            <a:extLst>
              <a:ext uri="{FF2B5EF4-FFF2-40B4-BE49-F238E27FC236}">
                <a16:creationId xmlns:a16="http://schemas.microsoft.com/office/drawing/2014/main" id="{706D7620-4007-45D3-89DC-41DC7798F9FA}"/>
              </a:ext>
            </a:extLst>
          </p:cNvPr>
          <p:cNvSpPr>
            <a:spLocks noGrp="1"/>
          </p:cNvSpPr>
          <p:nvPr>
            <p:ph idx="1"/>
          </p:nvPr>
        </p:nvSpPr>
        <p:spPr/>
        <p:txBody>
          <a:bodyPr/>
          <a:lstStyle/>
          <a:p>
            <a:r>
              <a:rPr lang="en-GB" altLang="zh-CN" dirty="0"/>
              <a:t>To test the app you are developing, you’ll need an android device, either virtual or real.</a:t>
            </a:r>
          </a:p>
          <a:p>
            <a:pPr lvl="2"/>
            <a:endParaRPr lang="en-GB" altLang="zh-CN" dirty="0"/>
          </a:p>
          <a:p>
            <a:r>
              <a:rPr lang="en-GB" altLang="zh-CN" dirty="0"/>
              <a:t>We have Xiaomi tablets this year. But the number is not enough for everyone. They will be used for the group project.</a:t>
            </a:r>
          </a:p>
          <a:p>
            <a:pPr lvl="1"/>
            <a:r>
              <a:rPr lang="en-GB" altLang="zh-CN" dirty="0"/>
              <a:t>If you have an Android Phone, you can use your phone.</a:t>
            </a:r>
          </a:p>
          <a:p>
            <a:pPr lvl="1"/>
            <a:endParaRPr lang="en-GB" altLang="zh-CN" dirty="0"/>
          </a:p>
          <a:p>
            <a:r>
              <a:rPr lang="en-GB" altLang="zh-CN" dirty="0"/>
              <a:t>Android Virtual Device (AVD):</a:t>
            </a:r>
          </a:p>
          <a:p>
            <a:pPr lvl="1"/>
            <a:r>
              <a:rPr lang="en-GB" altLang="zh-CN" dirty="0"/>
              <a:t>Menu-&gt;Tools-&gt;AVD Manager</a:t>
            </a:r>
          </a:p>
          <a:p>
            <a:pPr lvl="1"/>
            <a:r>
              <a:rPr lang="en-GB" altLang="zh-CN" dirty="0"/>
              <a:t>Toolbar Button</a:t>
            </a:r>
          </a:p>
          <a:p>
            <a:endParaRPr lang="zh-CN" altLang="en-US" dirty="0"/>
          </a:p>
        </p:txBody>
      </p:sp>
      <p:sp>
        <p:nvSpPr>
          <p:cNvPr id="4" name="Date Placeholder 3">
            <a:extLst>
              <a:ext uri="{FF2B5EF4-FFF2-40B4-BE49-F238E27FC236}">
                <a16:creationId xmlns:a16="http://schemas.microsoft.com/office/drawing/2014/main" id="{EC2DC8AA-6BD0-4AF5-B42E-D801D1CC9FB9}"/>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2F5C4F74-59E0-4786-9B47-A2AC9B2D0C36}"/>
              </a:ext>
            </a:extLst>
          </p:cNvPr>
          <p:cNvSpPr>
            <a:spLocks noGrp="1"/>
          </p:cNvSpPr>
          <p:nvPr>
            <p:ph type="sldNum" sz="quarter" idx="12"/>
          </p:nvPr>
        </p:nvSpPr>
        <p:spPr/>
        <p:txBody>
          <a:bodyPr/>
          <a:lstStyle/>
          <a:p>
            <a:fld id="{A52006E8-1235-4E0F-9686-F62A88C7645C}" type="slidenum">
              <a:rPr lang="zh-CN" altLang="en-US" smtClean="0"/>
              <a:pPr/>
              <a:t>49</a:t>
            </a:fld>
            <a:endParaRPr lang="zh-CN" altLang="en-US" dirty="0"/>
          </a:p>
        </p:txBody>
      </p:sp>
      <p:grpSp>
        <p:nvGrpSpPr>
          <p:cNvPr id="8" name="Group 7">
            <a:extLst>
              <a:ext uri="{FF2B5EF4-FFF2-40B4-BE49-F238E27FC236}">
                <a16:creationId xmlns:a16="http://schemas.microsoft.com/office/drawing/2014/main" id="{C2C2EF52-2757-4410-99F8-FDD646A4A68D}"/>
              </a:ext>
            </a:extLst>
          </p:cNvPr>
          <p:cNvGrpSpPr/>
          <p:nvPr/>
        </p:nvGrpSpPr>
        <p:grpSpPr>
          <a:xfrm>
            <a:off x="891094" y="5086389"/>
            <a:ext cx="5156200" cy="415699"/>
            <a:chOff x="1242786" y="5669193"/>
            <a:chExt cx="5156200" cy="415699"/>
          </a:xfrm>
        </p:grpSpPr>
        <p:pic>
          <p:nvPicPr>
            <p:cNvPr id="6" name="Picture 5">
              <a:extLst>
                <a:ext uri="{FF2B5EF4-FFF2-40B4-BE49-F238E27FC236}">
                  <a16:creationId xmlns:a16="http://schemas.microsoft.com/office/drawing/2014/main" id="{E01DD92C-F231-49BD-ADC2-4B775AF6D789}"/>
                </a:ext>
              </a:extLst>
            </p:cNvPr>
            <p:cNvPicPr>
              <a:picLocks noChangeAspect="1"/>
            </p:cNvPicPr>
            <p:nvPr/>
          </p:nvPicPr>
          <p:blipFill>
            <a:blip r:embed="rId2"/>
            <a:stretch>
              <a:fillRect/>
            </a:stretch>
          </p:blipFill>
          <p:spPr>
            <a:xfrm>
              <a:off x="1242786" y="5680079"/>
              <a:ext cx="5156200" cy="368300"/>
            </a:xfrm>
            <a:prstGeom prst="rect">
              <a:avLst/>
            </a:prstGeom>
            <a:effectLst>
              <a:outerShdw blurRad="63500" sx="102000" sy="102000" algn="ctr" rotWithShape="0">
                <a:prstClr val="black">
                  <a:alpha val="40000"/>
                </a:prstClr>
              </a:outerShdw>
            </a:effectLst>
          </p:spPr>
        </p:pic>
        <p:sp>
          <p:nvSpPr>
            <p:cNvPr id="7" name="Oval 6">
              <a:extLst>
                <a:ext uri="{FF2B5EF4-FFF2-40B4-BE49-F238E27FC236}">
                  <a16:creationId xmlns:a16="http://schemas.microsoft.com/office/drawing/2014/main" id="{2AD16E8C-1AA0-4A0F-8F8B-E0FFF2B1FCEA}"/>
                </a:ext>
              </a:extLst>
            </p:cNvPr>
            <p:cNvSpPr/>
            <p:nvPr/>
          </p:nvSpPr>
          <p:spPr>
            <a:xfrm>
              <a:off x="5678714" y="5669193"/>
              <a:ext cx="413657" cy="415699"/>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5757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364CCD-3A5C-A15D-4F14-B6BE81AFB7CD}"/>
              </a:ext>
            </a:extLst>
          </p:cNvPr>
          <p:cNvSpPr>
            <a:spLocks noGrp="1"/>
          </p:cNvSpPr>
          <p:nvPr>
            <p:ph type="title"/>
          </p:nvPr>
        </p:nvSpPr>
        <p:spPr/>
        <p:txBody>
          <a:bodyPr/>
          <a:lstStyle/>
          <a:p>
            <a:r>
              <a:rPr lang="en-GB" dirty="0"/>
              <a:t>Trends &amp; Usage</a:t>
            </a:r>
          </a:p>
        </p:txBody>
      </p:sp>
      <p:sp>
        <p:nvSpPr>
          <p:cNvPr id="6" name="Content Placeholder 5">
            <a:extLst>
              <a:ext uri="{FF2B5EF4-FFF2-40B4-BE49-F238E27FC236}">
                <a16:creationId xmlns:a16="http://schemas.microsoft.com/office/drawing/2014/main" id="{E58849DE-A41D-6B27-47B2-6BAFCCC923EE}"/>
              </a:ext>
            </a:extLst>
          </p:cNvPr>
          <p:cNvSpPr>
            <a:spLocks noGrp="1"/>
          </p:cNvSpPr>
          <p:nvPr>
            <p:ph idx="1"/>
          </p:nvPr>
        </p:nvSpPr>
        <p:spPr/>
        <p:txBody>
          <a:bodyPr/>
          <a:lstStyle/>
          <a:p>
            <a:r>
              <a:rPr lang="en-GB" dirty="0"/>
              <a:t>Growing subscriptions</a:t>
            </a:r>
          </a:p>
          <a:p>
            <a:pPr lvl="1"/>
            <a:r>
              <a:rPr lang="en-GB" dirty="0"/>
              <a:t>Active sim cards</a:t>
            </a:r>
          </a:p>
          <a:p>
            <a:r>
              <a:rPr lang="en-GB" dirty="0"/>
              <a:t>Used for entertainments</a:t>
            </a:r>
            <a:br>
              <a:rPr lang="en-GB" dirty="0"/>
            </a:br>
            <a:r>
              <a:rPr lang="en-GB" dirty="0"/>
              <a:t>and work purposes.</a:t>
            </a:r>
          </a:p>
          <a:p>
            <a:endParaRPr lang="en-GB" dirty="0"/>
          </a:p>
        </p:txBody>
      </p:sp>
      <p:sp>
        <p:nvSpPr>
          <p:cNvPr id="3" name="Date Placeholder 2">
            <a:extLst>
              <a:ext uri="{FF2B5EF4-FFF2-40B4-BE49-F238E27FC236}">
                <a16:creationId xmlns:a16="http://schemas.microsoft.com/office/drawing/2014/main" id="{C564D1EC-5633-22F8-85C2-127C0E7D5754}"/>
              </a:ext>
            </a:extLst>
          </p:cNvPr>
          <p:cNvSpPr>
            <a:spLocks noGrp="1"/>
          </p:cNvSpPr>
          <p:nvPr>
            <p:ph type="dt" sz="half" idx="10"/>
          </p:nvPr>
        </p:nvSpPr>
        <p:spPr/>
        <p:txBody>
          <a:bodyPr/>
          <a:lstStyle/>
          <a:p>
            <a:r>
              <a:rPr lang="en-US" altLang="zh-CN"/>
              <a:t>Introduction to Mobile Computing</a:t>
            </a:r>
            <a:endParaRPr lang="zh-CN" altLang="en-US" dirty="0"/>
          </a:p>
        </p:txBody>
      </p:sp>
      <p:sp>
        <p:nvSpPr>
          <p:cNvPr id="4" name="Slide Number Placeholder 3">
            <a:extLst>
              <a:ext uri="{FF2B5EF4-FFF2-40B4-BE49-F238E27FC236}">
                <a16:creationId xmlns:a16="http://schemas.microsoft.com/office/drawing/2014/main" id="{3D6B0F1C-B08E-CD75-FB12-682870DB1F35}"/>
              </a:ext>
            </a:extLst>
          </p:cNvPr>
          <p:cNvSpPr>
            <a:spLocks noGrp="1"/>
          </p:cNvSpPr>
          <p:nvPr>
            <p:ph type="sldNum" sz="quarter" idx="12"/>
          </p:nvPr>
        </p:nvSpPr>
        <p:spPr/>
        <p:txBody>
          <a:bodyPr/>
          <a:lstStyle/>
          <a:p>
            <a:fld id="{A52006E8-1235-4E0F-9686-F62A88C7645C}" type="slidenum">
              <a:rPr lang="zh-CN" altLang="en-US" smtClean="0"/>
              <a:t>5</a:t>
            </a:fld>
            <a:endParaRPr lang="zh-CN" altLang="en-US"/>
          </a:p>
        </p:txBody>
      </p:sp>
      <p:pic>
        <p:nvPicPr>
          <p:cNvPr id="8" name="图片 4" descr="https://www.ericsson.com/assets/global/scaled/mobile-broadband-subscriptions-by-region-billion-v2_970x546_90_34622.jpg">
            <a:extLst>
              <a:ext uri="{FF2B5EF4-FFF2-40B4-BE49-F238E27FC236}">
                <a16:creationId xmlns:a16="http://schemas.microsoft.com/office/drawing/2014/main" id="{32F48771-30B6-4904-9371-BAD73E362138}"/>
              </a:ext>
            </a:extLst>
          </p:cNvPr>
          <p:cNvPicPr>
            <a:picLocks noChangeAspect="1"/>
          </p:cNvPicPr>
          <p:nvPr/>
        </p:nvPicPr>
        <p:blipFill>
          <a:blip r:embed="rId2">
            <a:lum/>
          </a:blip>
          <a:srcRect/>
          <a:stretch>
            <a:fillRect/>
          </a:stretch>
        </p:blipFill>
        <p:spPr>
          <a:xfrm>
            <a:off x="628650" y="3153072"/>
            <a:ext cx="5531652" cy="3113585"/>
          </a:xfrm>
          <a:prstGeom prst="rect">
            <a:avLst/>
          </a:prstGeom>
          <a:noFill/>
          <a:ln w="0">
            <a:solidFill>
              <a:srgbClr val="3465A4"/>
            </a:solidFill>
            <a:prstDash val="solid"/>
          </a:ln>
          <a:effectLst>
            <a:outerShdw blurRad="63500" sx="102000" sy="102000" algn="ctr" rotWithShape="0">
              <a:prstClr val="black">
                <a:alpha val="40000"/>
              </a:prstClr>
            </a:outerShdw>
          </a:effectLst>
        </p:spPr>
      </p:pic>
      <p:pic>
        <p:nvPicPr>
          <p:cNvPr id="7" name="图片 3" descr="http://www.textalibrarian.com/mobileref/wp-content/uploads/2012/11/Smartphone_Usage.png">
            <a:extLst>
              <a:ext uri="{FF2B5EF4-FFF2-40B4-BE49-F238E27FC236}">
                <a16:creationId xmlns:a16="http://schemas.microsoft.com/office/drawing/2014/main" id="{68324D31-4776-C16E-8242-68AD4F58C853}"/>
              </a:ext>
            </a:extLst>
          </p:cNvPr>
          <p:cNvPicPr>
            <a:picLocks noChangeAspect="1"/>
          </p:cNvPicPr>
          <p:nvPr/>
        </p:nvPicPr>
        <p:blipFill>
          <a:blip r:embed="rId3">
            <a:lum/>
          </a:blip>
          <a:srcRect/>
          <a:stretch>
            <a:fillRect/>
          </a:stretch>
        </p:blipFill>
        <p:spPr>
          <a:xfrm>
            <a:off x="4987631" y="365126"/>
            <a:ext cx="3821702" cy="3253837"/>
          </a:xfrm>
          <a:prstGeom prst="rect">
            <a:avLst/>
          </a:prstGeom>
          <a:noFill/>
          <a:ln w="0">
            <a:solidFill>
              <a:srgbClr val="3465A4"/>
            </a:solidFill>
            <a:prstDash val="soli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8872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57B393F7-0075-4446-A1B0-D1893678100A}"/>
              </a:ext>
            </a:extLst>
          </p:cNvPr>
          <p:cNvPicPr>
            <a:picLocks noChangeAspect="1"/>
          </p:cNvPicPr>
          <p:nvPr/>
        </p:nvPicPr>
        <p:blipFill>
          <a:blip r:embed="rId2"/>
          <a:stretch>
            <a:fillRect/>
          </a:stretch>
        </p:blipFill>
        <p:spPr>
          <a:xfrm>
            <a:off x="1202999" y="492369"/>
            <a:ext cx="6738001" cy="5544498"/>
          </a:xfrm>
          <a:prstGeom prst="rect">
            <a:avLst/>
          </a:prstGeom>
          <a:effectLst>
            <a:outerShdw blurRad="63500" sx="102000" sy="102000" algn="ctr" rotWithShape="0">
              <a:prstClr val="black">
                <a:alpha val="40000"/>
              </a:prstClr>
            </a:outerShdw>
          </a:effectLst>
        </p:spPr>
      </p:pic>
      <p:sp>
        <p:nvSpPr>
          <p:cNvPr id="2" name="Date Placeholder 1">
            <a:extLst>
              <a:ext uri="{FF2B5EF4-FFF2-40B4-BE49-F238E27FC236}">
                <a16:creationId xmlns:a16="http://schemas.microsoft.com/office/drawing/2014/main" id="{C41909B0-C9F7-4933-B47C-381690993715}"/>
              </a:ext>
            </a:extLst>
          </p:cNvPr>
          <p:cNvSpPr>
            <a:spLocks noGrp="1"/>
          </p:cNvSpPr>
          <p:nvPr>
            <p:ph type="dt" sz="half" idx="10"/>
          </p:nvPr>
        </p:nvSpPr>
        <p:spPr/>
        <p:txBody>
          <a:bodyPr/>
          <a:lstStyle/>
          <a:p>
            <a:r>
              <a:rPr lang="en-US" altLang="zh-CN"/>
              <a:t>Introduction to Mobile Computing</a:t>
            </a:r>
            <a:endParaRPr lang="zh-CN" altLang="en-US" dirty="0"/>
          </a:p>
        </p:txBody>
      </p:sp>
      <p:sp>
        <p:nvSpPr>
          <p:cNvPr id="3" name="Slide Number Placeholder 2">
            <a:extLst>
              <a:ext uri="{FF2B5EF4-FFF2-40B4-BE49-F238E27FC236}">
                <a16:creationId xmlns:a16="http://schemas.microsoft.com/office/drawing/2014/main" id="{ADC7308C-5210-4B54-AB53-81913B44417F}"/>
              </a:ext>
            </a:extLst>
          </p:cNvPr>
          <p:cNvSpPr>
            <a:spLocks noGrp="1"/>
          </p:cNvSpPr>
          <p:nvPr>
            <p:ph type="sldNum" sz="quarter" idx="12"/>
          </p:nvPr>
        </p:nvSpPr>
        <p:spPr/>
        <p:txBody>
          <a:bodyPr/>
          <a:lstStyle/>
          <a:p>
            <a:fld id="{A52006E8-1235-4E0F-9686-F62A88C7645C}"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D3CE-2B72-4C0D-8FA0-118382C5CC38}"/>
              </a:ext>
            </a:extLst>
          </p:cNvPr>
          <p:cNvSpPr>
            <a:spLocks noGrp="1"/>
          </p:cNvSpPr>
          <p:nvPr>
            <p:ph type="title"/>
          </p:nvPr>
        </p:nvSpPr>
        <p:spPr/>
        <p:txBody>
          <a:bodyPr/>
          <a:lstStyle/>
          <a:p>
            <a:r>
              <a:rPr lang="en-GB" altLang="zh-CN" dirty="0"/>
              <a:t>Connecting Real Devices</a:t>
            </a:r>
            <a:endParaRPr lang="zh-CN" altLang="en-US" dirty="0"/>
          </a:p>
        </p:txBody>
      </p:sp>
      <p:sp>
        <p:nvSpPr>
          <p:cNvPr id="3" name="Content Placeholder 2">
            <a:extLst>
              <a:ext uri="{FF2B5EF4-FFF2-40B4-BE49-F238E27FC236}">
                <a16:creationId xmlns:a16="http://schemas.microsoft.com/office/drawing/2014/main" id="{3CF2531A-5EE3-4B00-B5D7-A784FE166BF8}"/>
              </a:ext>
            </a:extLst>
          </p:cNvPr>
          <p:cNvSpPr>
            <a:spLocks noGrp="1"/>
          </p:cNvSpPr>
          <p:nvPr>
            <p:ph idx="1"/>
          </p:nvPr>
        </p:nvSpPr>
        <p:spPr/>
        <p:txBody>
          <a:bodyPr>
            <a:normAutofit/>
          </a:bodyPr>
          <a:lstStyle/>
          <a:p>
            <a:r>
              <a:rPr lang="en-GB" altLang="zh-CN" dirty="0"/>
              <a:t>Connect your device to your development machine </a:t>
            </a:r>
          </a:p>
          <a:p>
            <a:r>
              <a:rPr lang="en-GB" altLang="zh-CN" dirty="0"/>
              <a:t>Enable USB debugging in your device </a:t>
            </a:r>
          </a:p>
          <a:p>
            <a:pPr lvl="1"/>
            <a:r>
              <a:rPr lang="en-GB" altLang="zh-CN" dirty="0"/>
              <a:t>Open the Settings app -&gt; About phone.</a:t>
            </a:r>
          </a:p>
          <a:p>
            <a:pPr lvl="1"/>
            <a:r>
              <a:rPr lang="en-GB" altLang="zh-CN" dirty="0"/>
              <a:t>Tap Build number 7 times. </a:t>
            </a:r>
          </a:p>
          <a:p>
            <a:pPr lvl="1"/>
            <a:r>
              <a:rPr lang="en-GB" altLang="zh-CN" dirty="0"/>
              <a:t>Return to the previous screen to find “Developer options”.</a:t>
            </a:r>
          </a:p>
          <a:p>
            <a:pPr lvl="1"/>
            <a:r>
              <a:rPr lang="en-GB" altLang="zh-CN" dirty="0"/>
              <a:t>“Developer options” -&gt; “Enable USB debugging”.</a:t>
            </a:r>
          </a:p>
          <a:p>
            <a:r>
              <a:rPr lang="en-GB" altLang="zh-CN" dirty="0"/>
              <a:t>Run the app on your device as follows: </a:t>
            </a:r>
          </a:p>
          <a:p>
            <a:pPr lvl="1"/>
            <a:r>
              <a:rPr lang="en-GB" altLang="zh-CN" dirty="0"/>
              <a:t>In Android Studio, click Run in the toolbar. </a:t>
            </a:r>
          </a:p>
          <a:p>
            <a:pPr lvl="1"/>
            <a:r>
              <a:rPr lang="en-GB" altLang="zh-CN" dirty="0"/>
              <a:t>In the Select Deployment Target window, select your device, and click OK.</a:t>
            </a:r>
          </a:p>
          <a:p>
            <a:pPr lvl="1"/>
            <a:r>
              <a:rPr lang="en-GB" altLang="zh-CN" dirty="0"/>
              <a:t>Android Studio will install the app on your device and starts it (may take a while when starting for the first time!). You should see the app on your device. </a:t>
            </a:r>
          </a:p>
        </p:txBody>
      </p:sp>
      <p:sp>
        <p:nvSpPr>
          <p:cNvPr id="4" name="Date Placeholder 3">
            <a:extLst>
              <a:ext uri="{FF2B5EF4-FFF2-40B4-BE49-F238E27FC236}">
                <a16:creationId xmlns:a16="http://schemas.microsoft.com/office/drawing/2014/main" id="{30F609CA-7DAB-4D64-A146-1A9B31286078}"/>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CBEDD4E2-8294-4C5B-89D9-82379E0256CD}"/>
              </a:ext>
            </a:extLst>
          </p:cNvPr>
          <p:cNvSpPr>
            <a:spLocks noGrp="1"/>
          </p:cNvSpPr>
          <p:nvPr>
            <p:ph type="sldNum" sz="quarter" idx="12"/>
          </p:nvPr>
        </p:nvSpPr>
        <p:spPr/>
        <p:txBody>
          <a:bodyPr/>
          <a:lstStyle/>
          <a:p>
            <a:fld id="{A52006E8-1235-4E0F-9686-F62A88C7645C}" type="slidenum">
              <a:rPr lang="zh-CN" altLang="en-US" smtClean="0"/>
              <a:pPr/>
              <a:t>51</a:t>
            </a:fld>
            <a:endParaRPr lang="zh-CN" altLang="en-US" dirty="0"/>
          </a:p>
        </p:txBody>
      </p:sp>
    </p:spTree>
    <p:extLst>
      <p:ext uri="{BB962C8B-B14F-4D97-AF65-F5344CB8AC3E}">
        <p14:creationId xmlns:p14="http://schemas.microsoft.com/office/powerpoint/2010/main" val="3705193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072D-773D-41A6-AA34-E557807679FE}"/>
              </a:ext>
            </a:extLst>
          </p:cNvPr>
          <p:cNvSpPr>
            <a:spLocks noGrp="1"/>
          </p:cNvSpPr>
          <p:nvPr>
            <p:ph type="title"/>
          </p:nvPr>
        </p:nvSpPr>
        <p:spPr/>
        <p:txBody>
          <a:bodyPr/>
          <a:lstStyle/>
          <a:p>
            <a:r>
              <a:rPr lang="en-GB" altLang="zh-CN" dirty="0"/>
              <a:t>Writing Tests</a:t>
            </a:r>
            <a:endParaRPr lang="zh-CN" altLang="en-US" dirty="0"/>
          </a:p>
        </p:txBody>
      </p:sp>
      <p:sp>
        <p:nvSpPr>
          <p:cNvPr id="3" name="Content Placeholder 2">
            <a:extLst>
              <a:ext uri="{FF2B5EF4-FFF2-40B4-BE49-F238E27FC236}">
                <a16:creationId xmlns:a16="http://schemas.microsoft.com/office/drawing/2014/main" id="{F768188D-4ADC-492A-980B-EF30BE4EB71B}"/>
              </a:ext>
            </a:extLst>
          </p:cNvPr>
          <p:cNvSpPr>
            <a:spLocks noGrp="1"/>
          </p:cNvSpPr>
          <p:nvPr>
            <p:ph idx="1"/>
          </p:nvPr>
        </p:nvSpPr>
        <p:spPr>
          <a:xfrm>
            <a:off x="628650" y="1261872"/>
            <a:ext cx="3722286" cy="4915091"/>
          </a:xfrm>
        </p:spPr>
        <p:txBody>
          <a:bodyPr/>
          <a:lstStyle/>
          <a:p>
            <a:r>
              <a:rPr lang="en-GB" altLang="zh-CN" dirty="0"/>
              <a:t>Test cases are placed along with your main App source in the project view.</a:t>
            </a:r>
          </a:p>
          <a:p>
            <a:r>
              <a:rPr lang="en-GB" altLang="zh-CN" u="sng" dirty="0">
                <a:solidFill>
                  <a:schemeClr val="accent1">
                    <a:lumMod val="75000"/>
                  </a:schemeClr>
                </a:solidFill>
              </a:rPr>
              <a:t>Unit tests</a:t>
            </a:r>
            <a:r>
              <a:rPr lang="en-GB" altLang="zh-CN" dirty="0">
                <a:solidFill>
                  <a:schemeClr val="accent1">
                    <a:lumMod val="75000"/>
                  </a:schemeClr>
                </a:solidFill>
              </a:rPr>
              <a:t> run locally in the IDE and can help check the correctness of single components.</a:t>
            </a:r>
          </a:p>
          <a:p>
            <a:r>
              <a:rPr lang="en-GB" altLang="zh-CN" u="sng" dirty="0">
                <a:solidFill>
                  <a:schemeClr val="accent2">
                    <a:lumMod val="75000"/>
                  </a:schemeClr>
                </a:solidFill>
              </a:rPr>
              <a:t>Instrumented unit tests</a:t>
            </a:r>
            <a:r>
              <a:rPr lang="en-GB" altLang="zh-CN" dirty="0">
                <a:solidFill>
                  <a:schemeClr val="accent2">
                    <a:lumMod val="75000"/>
                  </a:schemeClr>
                </a:solidFill>
              </a:rPr>
              <a:t> are tests that run on physical devices and emulators</a:t>
            </a:r>
          </a:p>
        </p:txBody>
      </p:sp>
      <p:sp>
        <p:nvSpPr>
          <p:cNvPr id="4" name="Date Placeholder 3">
            <a:extLst>
              <a:ext uri="{FF2B5EF4-FFF2-40B4-BE49-F238E27FC236}">
                <a16:creationId xmlns:a16="http://schemas.microsoft.com/office/drawing/2014/main" id="{BE98DEA3-D451-4CF9-98F1-096D66C3E79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8B0F86FF-FDDB-46A4-A850-42D0D62AB870}"/>
              </a:ext>
            </a:extLst>
          </p:cNvPr>
          <p:cNvSpPr>
            <a:spLocks noGrp="1"/>
          </p:cNvSpPr>
          <p:nvPr>
            <p:ph type="sldNum" sz="quarter" idx="12"/>
          </p:nvPr>
        </p:nvSpPr>
        <p:spPr/>
        <p:txBody>
          <a:bodyPr/>
          <a:lstStyle/>
          <a:p>
            <a:fld id="{A52006E8-1235-4E0F-9686-F62A88C7645C}" type="slidenum">
              <a:rPr lang="zh-CN" altLang="en-US" smtClean="0"/>
              <a:pPr/>
              <a:t>52</a:t>
            </a:fld>
            <a:endParaRPr lang="zh-CN" altLang="en-US" dirty="0"/>
          </a:p>
        </p:txBody>
      </p:sp>
      <p:pic>
        <p:nvPicPr>
          <p:cNvPr id="6" name="Picture 5">
            <a:extLst>
              <a:ext uri="{FF2B5EF4-FFF2-40B4-BE49-F238E27FC236}">
                <a16:creationId xmlns:a16="http://schemas.microsoft.com/office/drawing/2014/main" id="{B9148541-BF8F-472E-A330-BE6B4E78CF67}"/>
              </a:ext>
            </a:extLst>
          </p:cNvPr>
          <p:cNvPicPr>
            <a:picLocks noChangeAspect="1"/>
          </p:cNvPicPr>
          <p:nvPr/>
        </p:nvPicPr>
        <p:blipFill>
          <a:blip r:embed="rId2"/>
          <a:stretch>
            <a:fillRect/>
          </a:stretch>
        </p:blipFill>
        <p:spPr>
          <a:xfrm>
            <a:off x="4540940" y="1356527"/>
            <a:ext cx="4404331" cy="3437164"/>
          </a:xfrm>
          <a:prstGeom prst="rect">
            <a:avLst/>
          </a:prstGeom>
          <a:effectLst>
            <a:outerShdw blurRad="63500" sx="102000" sy="102000" algn="ctr" rotWithShape="0">
              <a:prstClr val="black">
                <a:alpha val="40000"/>
              </a:prstClr>
            </a:outerShdw>
          </a:effectLst>
        </p:spPr>
      </p:pic>
      <p:sp>
        <p:nvSpPr>
          <p:cNvPr id="7" name="Rounded Rectangle 7">
            <a:extLst>
              <a:ext uri="{FF2B5EF4-FFF2-40B4-BE49-F238E27FC236}">
                <a16:creationId xmlns:a16="http://schemas.microsoft.com/office/drawing/2014/main" id="{6AE5C997-0AE3-46B6-80A0-8BF28866BEA9}"/>
              </a:ext>
            </a:extLst>
          </p:cNvPr>
          <p:cNvSpPr/>
          <p:nvPr/>
        </p:nvSpPr>
        <p:spPr>
          <a:xfrm>
            <a:off x="5261726" y="2805615"/>
            <a:ext cx="3683545" cy="536188"/>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8">
            <a:extLst>
              <a:ext uri="{FF2B5EF4-FFF2-40B4-BE49-F238E27FC236}">
                <a16:creationId xmlns:a16="http://schemas.microsoft.com/office/drawing/2014/main" id="{7FB7148A-3F70-49E0-B306-CD192E40357D}"/>
              </a:ext>
            </a:extLst>
          </p:cNvPr>
          <p:cNvSpPr/>
          <p:nvPr/>
        </p:nvSpPr>
        <p:spPr>
          <a:xfrm>
            <a:off x="5261726" y="3388808"/>
            <a:ext cx="3683545" cy="54009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46281B5-51AD-4A43-BF34-DB95AC7173B4}"/>
              </a:ext>
            </a:extLst>
          </p:cNvPr>
          <p:cNvSpPr txBox="1"/>
          <p:nvPr/>
        </p:nvSpPr>
        <p:spPr>
          <a:xfrm>
            <a:off x="628650" y="5491565"/>
            <a:ext cx="8164286" cy="646331"/>
          </a:xfrm>
          <a:prstGeom prst="rect">
            <a:avLst/>
          </a:prstGeom>
          <a:noFill/>
        </p:spPr>
        <p:txBody>
          <a:bodyPr wrap="square">
            <a:spAutoFit/>
          </a:bodyPr>
          <a:lstStyle/>
          <a:p>
            <a:r>
              <a:rPr lang="en-GB" altLang="zh-CN" dirty="0">
                <a:hlinkClick r:id="rId3"/>
              </a:rPr>
              <a:t>https://developer.android.com/training/testing/unit-testing/local-unit-tests</a:t>
            </a:r>
            <a:endParaRPr lang="en-GB" altLang="zh-CN" dirty="0"/>
          </a:p>
          <a:p>
            <a:r>
              <a:rPr lang="en-GB" altLang="zh-CN" dirty="0">
                <a:hlinkClick r:id="rId4"/>
              </a:rPr>
              <a:t>https://developer.android.com/training/testing/unit-testing/instrumented-unit-tests</a:t>
            </a:r>
            <a:r>
              <a:rPr lang="en-GB" altLang="zh-CN" dirty="0"/>
              <a:t> </a:t>
            </a:r>
          </a:p>
        </p:txBody>
      </p:sp>
    </p:spTree>
    <p:extLst>
      <p:ext uri="{BB962C8B-B14F-4D97-AF65-F5344CB8AC3E}">
        <p14:creationId xmlns:p14="http://schemas.microsoft.com/office/powerpoint/2010/main" val="4214025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29FA-FACE-46C3-99FA-88177A8A5D89}"/>
              </a:ext>
            </a:extLst>
          </p:cNvPr>
          <p:cNvSpPr>
            <a:spLocks noGrp="1"/>
          </p:cNvSpPr>
          <p:nvPr>
            <p:ph type="title"/>
          </p:nvPr>
        </p:nvSpPr>
        <p:spPr/>
        <p:txBody>
          <a:bodyPr/>
          <a:lstStyle/>
          <a:p>
            <a:r>
              <a:rPr lang="en-GB" altLang="zh-CN" dirty="0"/>
              <a:t>* Console output</a:t>
            </a:r>
            <a:endParaRPr lang="zh-CN" altLang="en-US" dirty="0"/>
          </a:p>
        </p:txBody>
      </p:sp>
      <p:sp>
        <p:nvSpPr>
          <p:cNvPr id="3" name="Content Placeholder 2">
            <a:extLst>
              <a:ext uri="{FF2B5EF4-FFF2-40B4-BE49-F238E27FC236}">
                <a16:creationId xmlns:a16="http://schemas.microsoft.com/office/drawing/2014/main" id="{DA9CB9A3-0E18-4BB5-B76C-1AA043D93792}"/>
              </a:ext>
            </a:extLst>
          </p:cNvPr>
          <p:cNvSpPr>
            <a:spLocks noGrp="1"/>
          </p:cNvSpPr>
          <p:nvPr>
            <p:ph idx="1"/>
          </p:nvPr>
        </p:nvSpPr>
        <p:spPr/>
        <p:txBody>
          <a:bodyPr/>
          <a:lstStyle/>
          <a:p>
            <a:r>
              <a:rPr lang="en-GB" altLang="zh-CN" dirty="0"/>
              <a:t>Your console output (</a:t>
            </a:r>
            <a:r>
              <a:rPr lang="en-GB" altLang="zh-CN" dirty="0" err="1"/>
              <a:t>System.out</a:t>
            </a:r>
            <a:r>
              <a:rPr lang="en-GB" altLang="zh-CN" dirty="0"/>
              <a:t>) can be seen from the “run” window in Android Studio.</a:t>
            </a:r>
          </a:p>
          <a:p>
            <a:r>
              <a:rPr lang="en-GB" altLang="zh-CN" dirty="0"/>
              <a:t>You should normally use Log </a:t>
            </a:r>
            <a:r>
              <a:rPr lang="en-GB" altLang="zh-CN"/>
              <a:t>class instead.</a:t>
            </a:r>
            <a:endParaRPr lang="en-GB" altLang="zh-CN" dirty="0"/>
          </a:p>
          <a:p>
            <a:pPr lvl="1"/>
            <a:r>
              <a:rPr lang="en-GB" altLang="zh-CN" dirty="0"/>
              <a:t>https://tutorial.eyehunts.com/android/android-logcat-log-v-log-d-log-log-w-log-e-use-one/</a:t>
            </a:r>
          </a:p>
          <a:p>
            <a:endParaRPr lang="zh-CN" altLang="en-US" dirty="0"/>
          </a:p>
        </p:txBody>
      </p:sp>
      <p:sp>
        <p:nvSpPr>
          <p:cNvPr id="4" name="Date Placeholder 3">
            <a:extLst>
              <a:ext uri="{FF2B5EF4-FFF2-40B4-BE49-F238E27FC236}">
                <a16:creationId xmlns:a16="http://schemas.microsoft.com/office/drawing/2014/main" id="{0242FB06-CA40-4BA9-A59A-35EC7CC6FFBF}"/>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2988EDA6-1A0B-4E50-93E5-526685AAF9C8}"/>
              </a:ext>
            </a:extLst>
          </p:cNvPr>
          <p:cNvSpPr>
            <a:spLocks noGrp="1"/>
          </p:cNvSpPr>
          <p:nvPr>
            <p:ph type="sldNum" sz="quarter" idx="12"/>
          </p:nvPr>
        </p:nvSpPr>
        <p:spPr/>
        <p:txBody>
          <a:bodyPr/>
          <a:lstStyle/>
          <a:p>
            <a:fld id="{A52006E8-1235-4E0F-9686-F62A88C7645C}" type="slidenum">
              <a:rPr lang="zh-CN" altLang="en-US" smtClean="0"/>
              <a:pPr/>
              <a:t>53</a:t>
            </a:fld>
            <a:endParaRPr lang="zh-CN" altLang="en-US" dirty="0"/>
          </a:p>
        </p:txBody>
      </p:sp>
      <p:pic>
        <p:nvPicPr>
          <p:cNvPr id="6" name="Picture 5">
            <a:extLst>
              <a:ext uri="{FF2B5EF4-FFF2-40B4-BE49-F238E27FC236}">
                <a16:creationId xmlns:a16="http://schemas.microsoft.com/office/drawing/2014/main" id="{68662458-4C6E-451C-A653-5C052185F57C}"/>
              </a:ext>
            </a:extLst>
          </p:cNvPr>
          <p:cNvPicPr>
            <a:picLocks noChangeAspect="1"/>
          </p:cNvPicPr>
          <p:nvPr/>
        </p:nvPicPr>
        <p:blipFill>
          <a:blip r:embed="rId2"/>
          <a:stretch>
            <a:fillRect/>
          </a:stretch>
        </p:blipFill>
        <p:spPr>
          <a:xfrm>
            <a:off x="2168470" y="3255407"/>
            <a:ext cx="4289480" cy="26429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92496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7E50-E141-408C-82A8-A4323CC8CF28}"/>
              </a:ext>
            </a:extLst>
          </p:cNvPr>
          <p:cNvSpPr>
            <a:spLocks noGrp="1"/>
          </p:cNvSpPr>
          <p:nvPr>
            <p:ph type="title"/>
          </p:nvPr>
        </p:nvSpPr>
        <p:spPr/>
        <p:txBody>
          <a:bodyPr/>
          <a:lstStyle/>
          <a:p>
            <a:r>
              <a:rPr lang="en-US" altLang="zh-CN" dirty="0"/>
              <a:t>Finally</a:t>
            </a:r>
            <a:endParaRPr lang="zh-CN" altLang="en-US" dirty="0"/>
          </a:p>
        </p:txBody>
      </p:sp>
      <p:sp>
        <p:nvSpPr>
          <p:cNvPr id="3" name="Content Placeholder 2">
            <a:extLst>
              <a:ext uri="{FF2B5EF4-FFF2-40B4-BE49-F238E27FC236}">
                <a16:creationId xmlns:a16="http://schemas.microsoft.com/office/drawing/2014/main" id="{31334C66-1F34-48D7-9F13-C8B2F53C40DD}"/>
              </a:ext>
            </a:extLst>
          </p:cNvPr>
          <p:cNvSpPr>
            <a:spLocks noGrp="1"/>
          </p:cNvSpPr>
          <p:nvPr>
            <p:ph idx="1"/>
          </p:nvPr>
        </p:nvSpPr>
        <p:spPr/>
        <p:txBody>
          <a:bodyPr anchor="ctr">
            <a:normAutofit/>
          </a:bodyPr>
          <a:lstStyle/>
          <a:p>
            <a:pPr marL="0" indent="0" algn="ctr">
              <a:buNone/>
            </a:pPr>
            <a:r>
              <a:rPr lang="en-US" altLang="zh-CN" sz="2800" dirty="0"/>
              <a:t>The official manuals and guides can be found at:</a:t>
            </a:r>
          </a:p>
          <a:p>
            <a:pPr marL="0" indent="0">
              <a:buNone/>
            </a:pPr>
            <a:endParaRPr lang="en-US" altLang="zh-CN" sz="2800" dirty="0"/>
          </a:p>
          <a:p>
            <a:pPr marL="0" indent="0" algn="ctr">
              <a:buNone/>
            </a:pPr>
            <a:r>
              <a:rPr lang="en-US" altLang="zh-CN" sz="2800" dirty="0">
                <a:hlinkClick r:id="rId2"/>
              </a:rPr>
              <a:t>https://developer.android.com/guide</a:t>
            </a:r>
            <a:endParaRPr lang="en-US" altLang="zh-CN" sz="2800" dirty="0"/>
          </a:p>
          <a:p>
            <a:pPr marL="0" indent="0" algn="ctr">
              <a:buNone/>
            </a:pPr>
            <a:r>
              <a:rPr lang="en-US" altLang="zh-CN" sz="2800" dirty="0"/>
              <a:t>or</a:t>
            </a:r>
          </a:p>
          <a:p>
            <a:pPr marL="0" indent="0" algn="ctr">
              <a:buNone/>
            </a:pPr>
            <a:r>
              <a:rPr lang="en-US" altLang="zh-CN" sz="2800" dirty="0">
                <a:hlinkClick r:id="rId3"/>
              </a:rPr>
              <a:t>https://developer.android.google.cn/guide</a:t>
            </a:r>
            <a:endParaRPr lang="en-US" altLang="zh-CN" sz="2800" dirty="0"/>
          </a:p>
        </p:txBody>
      </p:sp>
      <p:sp>
        <p:nvSpPr>
          <p:cNvPr id="4" name="Date Placeholder 3">
            <a:extLst>
              <a:ext uri="{FF2B5EF4-FFF2-40B4-BE49-F238E27FC236}">
                <a16:creationId xmlns:a16="http://schemas.microsoft.com/office/drawing/2014/main" id="{AA03093E-BF47-42CF-ADBE-CFA249E895CE}"/>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5410244F-78C4-4529-9E21-CA9098055846}"/>
              </a:ext>
            </a:extLst>
          </p:cNvPr>
          <p:cNvSpPr>
            <a:spLocks noGrp="1"/>
          </p:cNvSpPr>
          <p:nvPr>
            <p:ph type="sldNum" sz="quarter" idx="12"/>
          </p:nvPr>
        </p:nvSpPr>
        <p:spPr/>
        <p:txBody>
          <a:bodyPr/>
          <a:lstStyle/>
          <a:p>
            <a:fld id="{A52006E8-1235-4E0F-9686-F62A88C7645C}" type="slidenum">
              <a:rPr lang="zh-CN" altLang="en-US" smtClean="0"/>
              <a:pPr/>
              <a:t>54</a:t>
            </a:fld>
            <a:endParaRPr lang="zh-CN" altLang="en-US" dirty="0"/>
          </a:p>
        </p:txBody>
      </p:sp>
    </p:spTree>
    <p:extLst>
      <p:ext uri="{BB962C8B-B14F-4D97-AF65-F5344CB8AC3E}">
        <p14:creationId xmlns:p14="http://schemas.microsoft.com/office/powerpoint/2010/main" val="132087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17D9-17B3-A9E0-7FF8-4080D7364001}"/>
              </a:ext>
            </a:extLst>
          </p:cNvPr>
          <p:cNvSpPr>
            <a:spLocks noGrp="1"/>
          </p:cNvSpPr>
          <p:nvPr>
            <p:ph type="title"/>
          </p:nvPr>
        </p:nvSpPr>
        <p:spPr/>
        <p:txBody>
          <a:bodyPr/>
          <a:lstStyle/>
          <a:p>
            <a:r>
              <a:rPr lang="en-GB" dirty="0"/>
              <a:t>Challenges in Technologies</a:t>
            </a:r>
          </a:p>
        </p:txBody>
      </p:sp>
      <p:sp>
        <p:nvSpPr>
          <p:cNvPr id="3" name="Content Placeholder 2">
            <a:extLst>
              <a:ext uri="{FF2B5EF4-FFF2-40B4-BE49-F238E27FC236}">
                <a16:creationId xmlns:a16="http://schemas.microsoft.com/office/drawing/2014/main" id="{25DC76CD-3A1D-2154-8172-0DAD3AF8338B}"/>
              </a:ext>
            </a:extLst>
          </p:cNvPr>
          <p:cNvSpPr>
            <a:spLocks noGrp="1"/>
          </p:cNvSpPr>
          <p:nvPr>
            <p:ph idx="1"/>
          </p:nvPr>
        </p:nvSpPr>
        <p:spPr/>
        <p:txBody>
          <a:bodyPr anchor="ctr"/>
          <a:lstStyle/>
          <a:p>
            <a:r>
              <a:rPr lang="en-GB" b="1" dirty="0"/>
              <a:t>Hardware</a:t>
            </a:r>
            <a:r>
              <a:rPr lang="en-GB" dirty="0"/>
              <a:t>: Lighter, smaller, lower energy consumption.</a:t>
            </a:r>
          </a:p>
          <a:p>
            <a:endParaRPr lang="en-GB" dirty="0"/>
          </a:p>
          <a:p>
            <a:r>
              <a:rPr lang="en-GB" b="1" dirty="0"/>
              <a:t>Software &amp; User interface</a:t>
            </a:r>
            <a:r>
              <a:rPr lang="en-GB" dirty="0"/>
              <a:t>: Heterogeneous devices, different interaction styles.</a:t>
            </a:r>
          </a:p>
          <a:p>
            <a:endParaRPr lang="en-GB" dirty="0"/>
          </a:p>
          <a:p>
            <a:r>
              <a:rPr lang="en-GB" b="1" dirty="0"/>
              <a:t>Network</a:t>
            </a:r>
            <a:r>
              <a:rPr lang="en-GB" dirty="0"/>
              <a:t>: Lower bandwidth, low reliability, higher delays, more jitter, different protocols</a:t>
            </a:r>
          </a:p>
          <a:p>
            <a:endParaRPr lang="en-GB" dirty="0"/>
          </a:p>
          <a:p>
            <a:r>
              <a:rPr lang="en-GB" b="1" dirty="0"/>
              <a:t>Location awareness</a:t>
            </a:r>
            <a:r>
              <a:rPr lang="en-GB" dirty="0"/>
              <a:t>.</a:t>
            </a:r>
          </a:p>
          <a:p>
            <a:endParaRPr lang="en-GB" dirty="0"/>
          </a:p>
        </p:txBody>
      </p:sp>
      <p:sp>
        <p:nvSpPr>
          <p:cNvPr id="4" name="Date Placeholder 3">
            <a:extLst>
              <a:ext uri="{FF2B5EF4-FFF2-40B4-BE49-F238E27FC236}">
                <a16:creationId xmlns:a16="http://schemas.microsoft.com/office/drawing/2014/main" id="{91BE2DDC-4718-4861-F911-6D44E1686995}"/>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AF33AD46-A38B-96B5-25C6-A99DC7FDE322}"/>
              </a:ext>
            </a:extLst>
          </p:cNvPr>
          <p:cNvSpPr>
            <a:spLocks noGrp="1"/>
          </p:cNvSpPr>
          <p:nvPr>
            <p:ph type="sldNum" sz="quarter" idx="12"/>
          </p:nvPr>
        </p:nvSpPr>
        <p:spPr/>
        <p:txBody>
          <a:bodyPr/>
          <a:lstStyle/>
          <a:p>
            <a:fld id="{A52006E8-1235-4E0F-9686-F62A88C7645C}" type="slidenum">
              <a:rPr lang="zh-CN" altLang="en-US" smtClean="0"/>
              <a:pPr/>
              <a:t>6</a:t>
            </a:fld>
            <a:endParaRPr lang="zh-CN" altLang="en-US" dirty="0"/>
          </a:p>
        </p:txBody>
      </p:sp>
    </p:spTree>
    <p:extLst>
      <p:ext uri="{BB962C8B-B14F-4D97-AF65-F5344CB8AC3E}">
        <p14:creationId xmlns:p14="http://schemas.microsoft.com/office/powerpoint/2010/main" val="243857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4FD3-7122-0E4D-F723-7691A646E4F7}"/>
              </a:ext>
            </a:extLst>
          </p:cNvPr>
          <p:cNvSpPr>
            <a:spLocks noGrp="1"/>
          </p:cNvSpPr>
          <p:nvPr>
            <p:ph type="title"/>
          </p:nvPr>
        </p:nvSpPr>
        <p:spPr/>
        <p:txBody>
          <a:bodyPr/>
          <a:lstStyle/>
          <a:p>
            <a:r>
              <a:rPr lang="en-GB" dirty="0"/>
              <a:t>Social Impacts</a:t>
            </a:r>
          </a:p>
        </p:txBody>
      </p:sp>
      <p:sp>
        <p:nvSpPr>
          <p:cNvPr id="3" name="Content Placeholder 2">
            <a:extLst>
              <a:ext uri="{FF2B5EF4-FFF2-40B4-BE49-F238E27FC236}">
                <a16:creationId xmlns:a16="http://schemas.microsoft.com/office/drawing/2014/main" id="{86D625FF-BFCA-0992-4429-F4191BA6D906}"/>
              </a:ext>
            </a:extLst>
          </p:cNvPr>
          <p:cNvSpPr>
            <a:spLocks noGrp="1"/>
          </p:cNvSpPr>
          <p:nvPr>
            <p:ph idx="1"/>
          </p:nvPr>
        </p:nvSpPr>
        <p:spPr/>
        <p:txBody>
          <a:bodyPr/>
          <a:lstStyle/>
          <a:p>
            <a:r>
              <a:rPr lang="en-GB" dirty="0"/>
              <a:t>Privacy</a:t>
            </a:r>
          </a:p>
          <a:p>
            <a:r>
              <a:rPr lang="en-GB" dirty="0"/>
              <a:t>Psychological Impact</a:t>
            </a:r>
          </a:p>
        </p:txBody>
      </p:sp>
      <p:sp>
        <p:nvSpPr>
          <p:cNvPr id="4" name="Date Placeholder 3">
            <a:extLst>
              <a:ext uri="{FF2B5EF4-FFF2-40B4-BE49-F238E27FC236}">
                <a16:creationId xmlns:a16="http://schemas.microsoft.com/office/drawing/2014/main" id="{050D7EB0-03E9-E79D-58BF-43C8F8220A3C}"/>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42CA34BC-5245-9F5A-D461-95A5168AA5AF}"/>
              </a:ext>
            </a:extLst>
          </p:cNvPr>
          <p:cNvSpPr>
            <a:spLocks noGrp="1"/>
          </p:cNvSpPr>
          <p:nvPr>
            <p:ph type="sldNum" sz="quarter" idx="12"/>
          </p:nvPr>
        </p:nvSpPr>
        <p:spPr/>
        <p:txBody>
          <a:bodyPr/>
          <a:lstStyle/>
          <a:p>
            <a:fld id="{A52006E8-1235-4E0F-9686-F62A88C7645C}" type="slidenum">
              <a:rPr lang="zh-CN" altLang="en-US" smtClean="0"/>
              <a:pPr/>
              <a:t>7</a:t>
            </a:fld>
            <a:endParaRPr lang="zh-CN" altLang="en-US" dirty="0"/>
          </a:p>
        </p:txBody>
      </p:sp>
      <p:pic>
        <p:nvPicPr>
          <p:cNvPr id="6" name="图片 3">
            <a:extLst>
              <a:ext uri="{FF2B5EF4-FFF2-40B4-BE49-F238E27FC236}">
                <a16:creationId xmlns:a16="http://schemas.microsoft.com/office/drawing/2014/main" id="{5F0666F1-0DDB-CB13-4E79-6A516266DED9}"/>
              </a:ext>
            </a:extLst>
          </p:cNvPr>
          <p:cNvPicPr>
            <a:picLocks noChangeAspect="1"/>
          </p:cNvPicPr>
          <p:nvPr/>
        </p:nvPicPr>
        <p:blipFill>
          <a:blip r:embed="rId2">
            <a:lum/>
          </a:blip>
          <a:srcRect/>
          <a:stretch>
            <a:fillRect/>
          </a:stretch>
        </p:blipFill>
        <p:spPr>
          <a:xfrm>
            <a:off x="5125050" y="570709"/>
            <a:ext cx="2665800" cy="2665800"/>
          </a:xfrm>
          <a:prstGeom prst="rect">
            <a:avLst/>
          </a:prstGeom>
          <a:noFill/>
          <a:ln>
            <a:noFill/>
          </a:ln>
          <a:effectLst>
            <a:outerShdw blurRad="63500" sx="102000" sy="102000" algn="ctr" rotWithShape="0">
              <a:prstClr val="black">
                <a:alpha val="40000"/>
              </a:prstClr>
            </a:outerShdw>
          </a:effectLst>
        </p:spPr>
      </p:pic>
      <p:pic>
        <p:nvPicPr>
          <p:cNvPr id="7" name="图片 4">
            <a:extLst>
              <a:ext uri="{FF2B5EF4-FFF2-40B4-BE49-F238E27FC236}">
                <a16:creationId xmlns:a16="http://schemas.microsoft.com/office/drawing/2014/main" id="{30A3506D-F491-6CC3-4A88-C019700EDE03}"/>
              </a:ext>
            </a:extLst>
          </p:cNvPr>
          <p:cNvPicPr>
            <a:picLocks noChangeAspect="1"/>
          </p:cNvPicPr>
          <p:nvPr/>
        </p:nvPicPr>
        <p:blipFill>
          <a:blip r:embed="rId3">
            <a:lum/>
          </a:blip>
          <a:srcRect/>
          <a:stretch>
            <a:fillRect/>
          </a:stretch>
        </p:blipFill>
        <p:spPr>
          <a:xfrm>
            <a:off x="5125050" y="3763581"/>
            <a:ext cx="3370680" cy="1988999"/>
          </a:xfrm>
          <a:prstGeom prst="rect">
            <a:avLst/>
          </a:prstGeom>
          <a:noFill/>
          <a:ln>
            <a:noFill/>
          </a:ln>
          <a:effectLst>
            <a:outerShdw blurRad="63500" sx="102000" sy="102000" algn="ctr" rotWithShape="0">
              <a:prstClr val="black">
                <a:alpha val="40000"/>
              </a:prstClr>
            </a:outerShdw>
          </a:effectLst>
        </p:spPr>
      </p:pic>
      <p:pic>
        <p:nvPicPr>
          <p:cNvPr id="8" name="图片 5">
            <a:extLst>
              <a:ext uri="{FF2B5EF4-FFF2-40B4-BE49-F238E27FC236}">
                <a16:creationId xmlns:a16="http://schemas.microsoft.com/office/drawing/2014/main" id="{246D9A1A-0FC6-AB9B-2397-DCCFC8CA92BA}"/>
              </a:ext>
            </a:extLst>
          </p:cNvPr>
          <p:cNvPicPr>
            <a:picLocks noChangeAspect="1"/>
          </p:cNvPicPr>
          <p:nvPr/>
        </p:nvPicPr>
        <p:blipFill>
          <a:blip r:embed="rId4">
            <a:lum/>
          </a:blip>
          <a:srcRect/>
          <a:stretch>
            <a:fillRect/>
          </a:stretch>
        </p:blipFill>
        <p:spPr>
          <a:xfrm>
            <a:off x="415428" y="2917940"/>
            <a:ext cx="4250160" cy="2834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852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8982-B453-CB18-A022-B8F337794EAF}"/>
              </a:ext>
            </a:extLst>
          </p:cNvPr>
          <p:cNvSpPr>
            <a:spLocks noGrp="1"/>
          </p:cNvSpPr>
          <p:nvPr>
            <p:ph type="title"/>
          </p:nvPr>
        </p:nvSpPr>
        <p:spPr/>
        <p:txBody>
          <a:bodyPr/>
          <a:lstStyle/>
          <a:p>
            <a:r>
              <a:rPr lang="en-GB" dirty="0"/>
              <a:t>Module Contents</a:t>
            </a:r>
          </a:p>
        </p:txBody>
      </p:sp>
      <p:sp>
        <p:nvSpPr>
          <p:cNvPr id="3" name="Content Placeholder 2">
            <a:extLst>
              <a:ext uri="{FF2B5EF4-FFF2-40B4-BE49-F238E27FC236}">
                <a16:creationId xmlns:a16="http://schemas.microsoft.com/office/drawing/2014/main" id="{4F18EAAB-7F73-4272-5B4A-D3EFD4C43285}"/>
              </a:ext>
            </a:extLst>
          </p:cNvPr>
          <p:cNvSpPr>
            <a:spLocks noGrp="1"/>
          </p:cNvSpPr>
          <p:nvPr>
            <p:ph idx="1"/>
          </p:nvPr>
        </p:nvSpPr>
        <p:spPr/>
        <p:txBody>
          <a:bodyPr/>
          <a:lstStyle/>
          <a:p>
            <a:r>
              <a:rPr lang="en-GB"/>
              <a:t>Android </a:t>
            </a:r>
            <a:r>
              <a:rPr lang="en-GB" dirty="0"/>
              <a:t>Development, using Java (</a:t>
            </a:r>
            <a:r>
              <a:rPr lang="en-GB"/>
              <a:t>Week </a:t>
            </a:r>
            <a:r>
              <a:rPr lang="en-US"/>
              <a:t>1</a:t>
            </a:r>
            <a:r>
              <a:rPr lang="en-GB"/>
              <a:t>~8</a:t>
            </a:r>
            <a:r>
              <a:rPr lang="en-GB" dirty="0"/>
              <a:t>)</a:t>
            </a:r>
          </a:p>
          <a:p>
            <a:pPr lvl="1"/>
            <a:r>
              <a:rPr lang="en-GB" dirty="0"/>
              <a:t>Lab sessions starts from Week 3.</a:t>
            </a:r>
          </a:p>
          <a:p>
            <a:endParaRPr lang="en-GB" dirty="0"/>
          </a:p>
          <a:p>
            <a:r>
              <a:rPr lang="en-GB" dirty="0"/>
              <a:t>Mobile Networking &amp; Algorithm (Week 9~14)</a:t>
            </a:r>
          </a:p>
          <a:p>
            <a:pPr lvl="1"/>
            <a:r>
              <a:rPr lang="en-GB" dirty="0"/>
              <a:t>No lab sessions</a:t>
            </a:r>
          </a:p>
          <a:p>
            <a:pPr lvl="1"/>
            <a:r>
              <a:rPr lang="en-GB" dirty="0"/>
              <a:t>Mock exam paper</a:t>
            </a:r>
          </a:p>
          <a:p>
            <a:endParaRPr lang="en-GB" dirty="0"/>
          </a:p>
          <a:p>
            <a:pPr marL="0" indent="0">
              <a:buNone/>
            </a:pPr>
            <a:r>
              <a:rPr lang="en-GB" dirty="0"/>
              <a:t> 						*I might adjust the schedule</a:t>
            </a:r>
          </a:p>
          <a:p>
            <a:endParaRPr lang="en-GB" dirty="0"/>
          </a:p>
          <a:p>
            <a:endParaRPr lang="en-GB" dirty="0"/>
          </a:p>
        </p:txBody>
      </p:sp>
      <p:sp>
        <p:nvSpPr>
          <p:cNvPr id="4" name="Date Placeholder 3">
            <a:extLst>
              <a:ext uri="{FF2B5EF4-FFF2-40B4-BE49-F238E27FC236}">
                <a16:creationId xmlns:a16="http://schemas.microsoft.com/office/drawing/2014/main" id="{6BA16F37-47E9-FA45-7F5A-20B9CBF4FF30}"/>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02AA3FB0-3F65-2264-51BF-14375AF95101}"/>
              </a:ext>
            </a:extLst>
          </p:cNvPr>
          <p:cNvSpPr>
            <a:spLocks noGrp="1"/>
          </p:cNvSpPr>
          <p:nvPr>
            <p:ph type="sldNum" sz="quarter" idx="12"/>
          </p:nvPr>
        </p:nvSpPr>
        <p:spPr/>
        <p:txBody>
          <a:bodyPr/>
          <a:lstStyle/>
          <a:p>
            <a:fld id="{A52006E8-1235-4E0F-9686-F62A88C7645C}" type="slidenum">
              <a:rPr lang="zh-CN" altLang="en-US" smtClean="0"/>
              <a:pPr/>
              <a:t>8</a:t>
            </a:fld>
            <a:endParaRPr lang="zh-CN" altLang="en-US" dirty="0"/>
          </a:p>
        </p:txBody>
      </p:sp>
    </p:spTree>
    <p:extLst>
      <p:ext uri="{BB962C8B-B14F-4D97-AF65-F5344CB8AC3E}">
        <p14:creationId xmlns:p14="http://schemas.microsoft.com/office/powerpoint/2010/main" val="183033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39FC-FA45-07A7-EDAB-B02884B028C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4BE5A775-E873-3FBB-F28A-75CC4B94B25F}"/>
              </a:ext>
            </a:extLst>
          </p:cNvPr>
          <p:cNvSpPr>
            <a:spLocks noGrp="1"/>
          </p:cNvSpPr>
          <p:nvPr>
            <p:ph idx="1"/>
          </p:nvPr>
        </p:nvSpPr>
        <p:spPr/>
        <p:txBody>
          <a:bodyPr>
            <a:normAutofit/>
          </a:bodyPr>
          <a:lstStyle/>
          <a:p>
            <a:r>
              <a:rPr lang="en-US" dirty="0"/>
              <a:t>Have an understanding of the characteristics and limitations of mobile hardware devices including their user-interface modalities.</a:t>
            </a:r>
          </a:p>
          <a:p>
            <a:pPr lvl="2"/>
            <a:endParaRPr lang="en-US" dirty="0"/>
          </a:p>
          <a:p>
            <a:r>
              <a:rPr lang="en-US" dirty="0"/>
              <a:t>Be able to develop applications that are mobile-device specific and demonstrate current practice in mobile computing contexts </a:t>
            </a:r>
          </a:p>
          <a:p>
            <a:pPr lvl="2"/>
            <a:endParaRPr lang="en-US" dirty="0"/>
          </a:p>
          <a:p>
            <a:r>
              <a:rPr lang="en-US" dirty="0"/>
              <a:t>Have an appreciation of the design and development of context-aware solutions for mobile devices </a:t>
            </a:r>
          </a:p>
          <a:p>
            <a:pPr lvl="2"/>
            <a:endParaRPr lang="en-US" dirty="0"/>
          </a:p>
          <a:p>
            <a:r>
              <a:rPr lang="en-US" dirty="0"/>
              <a:t>Have an awareness of professional and ethical issues, in particular those relating to security and privacy of user data and user behavior. </a:t>
            </a:r>
          </a:p>
        </p:txBody>
      </p:sp>
      <p:sp>
        <p:nvSpPr>
          <p:cNvPr id="4" name="Date Placeholder 3">
            <a:extLst>
              <a:ext uri="{FF2B5EF4-FFF2-40B4-BE49-F238E27FC236}">
                <a16:creationId xmlns:a16="http://schemas.microsoft.com/office/drawing/2014/main" id="{AE0CBB30-BE6D-B1D8-9E45-E9B0C628FE6B}"/>
              </a:ext>
            </a:extLst>
          </p:cNvPr>
          <p:cNvSpPr>
            <a:spLocks noGrp="1"/>
          </p:cNvSpPr>
          <p:nvPr>
            <p:ph type="dt" sz="half" idx="10"/>
          </p:nvPr>
        </p:nvSpPr>
        <p:spPr/>
        <p:txBody>
          <a:bodyPr/>
          <a:lstStyle/>
          <a:p>
            <a:r>
              <a:rPr lang="en-US" altLang="zh-CN"/>
              <a:t>Introduction to Mobile Computing</a:t>
            </a:r>
            <a:endParaRPr lang="zh-CN" altLang="en-US" dirty="0"/>
          </a:p>
        </p:txBody>
      </p:sp>
      <p:sp>
        <p:nvSpPr>
          <p:cNvPr id="5" name="Slide Number Placeholder 4">
            <a:extLst>
              <a:ext uri="{FF2B5EF4-FFF2-40B4-BE49-F238E27FC236}">
                <a16:creationId xmlns:a16="http://schemas.microsoft.com/office/drawing/2014/main" id="{A688B7BE-8245-F78B-A7B9-7E81408C6F68}"/>
              </a:ext>
            </a:extLst>
          </p:cNvPr>
          <p:cNvSpPr>
            <a:spLocks noGrp="1"/>
          </p:cNvSpPr>
          <p:nvPr>
            <p:ph type="sldNum" sz="quarter" idx="12"/>
          </p:nvPr>
        </p:nvSpPr>
        <p:spPr/>
        <p:txBody>
          <a:bodyPr/>
          <a:lstStyle/>
          <a:p>
            <a:fld id="{A52006E8-1235-4E0F-9686-F62A88C7645C}" type="slidenum">
              <a:rPr lang="zh-CN" altLang="en-US" smtClean="0"/>
              <a:pPr/>
              <a:t>9</a:t>
            </a:fld>
            <a:endParaRPr lang="zh-CN" altLang="en-US" dirty="0"/>
          </a:p>
        </p:txBody>
      </p:sp>
    </p:spTree>
    <p:extLst>
      <p:ext uri="{BB962C8B-B14F-4D97-AF65-F5344CB8AC3E}">
        <p14:creationId xmlns:p14="http://schemas.microsoft.com/office/powerpoint/2010/main" val="26387535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1393</TotalTime>
  <Words>3035</Words>
  <Application>Microsoft Office PowerPoint</Application>
  <PresentationFormat>On-screen Show (4:3)</PresentationFormat>
  <Paragraphs>454</Paragraphs>
  <Slides>54</Slides>
  <Notes>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主题​​</vt:lpstr>
      <vt:lpstr>Introduction</vt:lpstr>
      <vt:lpstr>What is Mobile Computing?</vt:lpstr>
      <vt:lpstr>Mobile Devices</vt:lpstr>
      <vt:lpstr>Applications of Mobile Devices</vt:lpstr>
      <vt:lpstr>Trends &amp; Usage</vt:lpstr>
      <vt:lpstr>Challenges in Technologies</vt:lpstr>
      <vt:lpstr>Social Impacts</vt:lpstr>
      <vt:lpstr>Module Contents</vt:lpstr>
      <vt:lpstr>Learning Outcomes</vt:lpstr>
      <vt:lpstr>Reference Books of this Module</vt:lpstr>
      <vt:lpstr>Lecturers of this Module</vt:lpstr>
      <vt:lpstr>Some                  Basics</vt:lpstr>
      <vt:lpstr>Nested Classes</vt:lpstr>
      <vt:lpstr>Static Nested Classes</vt:lpstr>
      <vt:lpstr>Static Nested Classes: Example</vt:lpstr>
      <vt:lpstr>Non-static Nested Classes</vt:lpstr>
      <vt:lpstr>Non-static Nested Classes: Example</vt:lpstr>
      <vt:lpstr>Nested Classes: Shadowing</vt:lpstr>
      <vt:lpstr>Question</vt:lpstr>
      <vt:lpstr>Variants of Inner Class</vt:lpstr>
      <vt:lpstr>Local Classes</vt:lpstr>
      <vt:lpstr>Anonymous Classes</vt:lpstr>
      <vt:lpstr>Anonymous Classes</vt:lpstr>
      <vt:lpstr>Lambda Expression</vt:lpstr>
      <vt:lpstr>Introduction to Android Development</vt:lpstr>
      <vt:lpstr>Smart Phone OS</vt:lpstr>
      <vt:lpstr>Android Platform</vt:lpstr>
      <vt:lpstr>VPN</vt:lpstr>
      <vt:lpstr>Setting up Things</vt:lpstr>
      <vt:lpstr>Getting Android Studio</vt:lpstr>
      <vt:lpstr>Creating a Project</vt:lpstr>
      <vt:lpstr>PowerPoint Presentation</vt:lpstr>
      <vt:lpstr>Android SDK and API level</vt:lpstr>
      <vt:lpstr>PowerPoint Presentation</vt:lpstr>
      <vt:lpstr>PowerPoint Presentation</vt:lpstr>
      <vt:lpstr>PowerPoint Presentation</vt:lpstr>
      <vt:lpstr>Gradle</vt:lpstr>
      <vt:lpstr>Hello World</vt:lpstr>
      <vt:lpstr>PowerPoint Presentation</vt:lpstr>
      <vt:lpstr>Project Window</vt:lpstr>
      <vt:lpstr>Project Folders</vt:lpstr>
      <vt:lpstr>Manifest File</vt:lpstr>
      <vt:lpstr>The “Main” Activity</vt:lpstr>
      <vt:lpstr>Layout Files</vt:lpstr>
      <vt:lpstr>Layout Files: Designer</vt:lpstr>
      <vt:lpstr>Layout Files: XML Content</vt:lpstr>
      <vt:lpstr>Running the Example</vt:lpstr>
      <vt:lpstr>Running Android Apps</vt:lpstr>
      <vt:lpstr>Android Virtual Device (AVD)</vt:lpstr>
      <vt:lpstr>PowerPoint Presentation</vt:lpstr>
      <vt:lpstr>Connecting Real Devices</vt:lpstr>
      <vt:lpstr>Writing Tests</vt:lpstr>
      <vt:lpstr>* Console output</vt:lpstr>
      <vt:lpstr>Finally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Computing Introduction</dc:title>
  <dc:subject/>
  <dc:creator>jianjian</dc:creator>
  <cp:keywords/>
  <dc:description/>
  <cp:lastModifiedBy>Kitfox Chen</cp:lastModifiedBy>
  <cp:revision>342</cp:revision>
  <dcterms:created xsi:type="dcterms:W3CDTF">2021-02-15T06:35:27Z</dcterms:created>
  <dcterms:modified xsi:type="dcterms:W3CDTF">2023-09-10T07:34:52Z</dcterms:modified>
  <cp:category/>
</cp:coreProperties>
</file>